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5" r:id="rId1"/>
  </p:sldMasterIdLst>
  <p:notesMasterIdLst>
    <p:notesMasterId r:id="rId31"/>
  </p:notesMasterIdLst>
  <p:sldIdLst>
    <p:sldId id="256" r:id="rId2"/>
    <p:sldId id="257" r:id="rId3"/>
    <p:sldId id="258" r:id="rId4"/>
    <p:sldId id="276" r:id="rId5"/>
    <p:sldId id="277" r:id="rId6"/>
    <p:sldId id="278" r:id="rId7"/>
    <p:sldId id="285" r:id="rId8"/>
    <p:sldId id="358" r:id="rId9"/>
    <p:sldId id="359" r:id="rId10"/>
    <p:sldId id="356" r:id="rId11"/>
    <p:sldId id="353" r:id="rId12"/>
    <p:sldId id="366" r:id="rId13"/>
    <p:sldId id="367" r:id="rId14"/>
    <p:sldId id="360" r:id="rId15"/>
    <p:sldId id="361" r:id="rId16"/>
    <p:sldId id="362" r:id="rId17"/>
    <p:sldId id="364" r:id="rId18"/>
    <p:sldId id="339" r:id="rId19"/>
    <p:sldId id="340" r:id="rId20"/>
    <p:sldId id="357" r:id="rId21"/>
    <p:sldId id="346" r:id="rId22"/>
    <p:sldId id="319" r:id="rId23"/>
    <p:sldId id="269" r:id="rId24"/>
    <p:sldId id="270" r:id="rId25"/>
    <p:sldId id="271" r:id="rId26"/>
    <p:sldId id="273" r:id="rId27"/>
    <p:sldId id="274" r:id="rId28"/>
    <p:sldId id="275" r:id="rId29"/>
    <p:sldId id="286" r:id="rId30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18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46" d="100"/>
          <a:sy n="46" d="100"/>
        </p:scale>
        <p:origin x="2568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4F509016-1A23-4D1F-878A-26B1A51FCEB0}" type="datetimeFigureOut">
              <a:rPr lang="id-ID" smtClean="0"/>
              <a:t>30/09/2023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02C23AC5-BCC4-4A1B-9864-A8E60B6A0D8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0225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30/09/2023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47317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30/09/2023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37904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30/09/2023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1352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30/09/2023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41966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30/09/2023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12866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30/09/2023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239399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30/09/2023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472772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30/09/2023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00438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30/09/2023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55698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30/09/2023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7875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30/09/2023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01407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30/09/2023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07555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30/09/2023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82557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30/09/2023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08540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30/09/2023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94855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30/09/2023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54613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3EE3A-6913-4AE3-BB36-52854A52E141}" type="datetimeFigureOut">
              <a:rPr lang="id-ID" smtClean="0"/>
              <a:t>30/09/2023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72114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  <p:sldLayoutId id="2147483927" r:id="rId12"/>
    <p:sldLayoutId id="2147483928" r:id="rId13"/>
    <p:sldLayoutId id="2147483929" r:id="rId14"/>
    <p:sldLayoutId id="2147483930" r:id="rId15"/>
    <p:sldLayoutId id="214748393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F5DACE72-9646-4D6A-B1B0-5541D8E090C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333"/>
          <a:stretch/>
        </p:blipFill>
        <p:spPr>
          <a:xfrm rot="16200000">
            <a:off x="2986392" y="-1941221"/>
            <a:ext cx="6466557" cy="1124618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14ACA19-B6C7-48FE-812F-4C3EC53AA2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4425" y="3429000"/>
            <a:ext cx="10323069" cy="303755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700" dirty="0">
                <a:solidFill>
                  <a:schemeClr val="bg1"/>
                </a:solidFill>
                <a:latin typeface="Arial Black" panose="020B0A04020102020204" pitchFamily="34" charset="0"/>
              </a:rPr>
              <a:t>Warta </a:t>
            </a:r>
            <a:r>
              <a:rPr lang="en-US" sz="6700" dirty="0" err="1">
                <a:solidFill>
                  <a:schemeClr val="bg1"/>
                </a:solidFill>
                <a:latin typeface="Arial Black" panose="020B0A04020102020204" pitchFamily="34" charset="0"/>
              </a:rPr>
              <a:t>Jemaat</a:t>
            </a:r>
            <a:r>
              <a:rPr lang="en-US" sz="67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b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HKBP Yogyakarta</a:t>
            </a:r>
            <a:b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US" dirty="0" err="1">
                <a:solidFill>
                  <a:schemeClr val="bg1"/>
                </a:solidFill>
                <a:latin typeface="Arial Black" panose="020B0A04020102020204" pitchFamily="34" charset="0"/>
              </a:rPr>
              <a:t>Minggu</a:t>
            </a:r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 XVI Dung TRINITATIS</a:t>
            </a:r>
            <a:b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 01 </a:t>
            </a:r>
            <a:r>
              <a:rPr lang="en-US" dirty="0" err="1">
                <a:solidFill>
                  <a:schemeClr val="bg1"/>
                </a:solidFill>
                <a:latin typeface="Arial Black" panose="020B0A04020102020204" pitchFamily="34" charset="0"/>
              </a:rPr>
              <a:t>Oktober</a:t>
            </a:r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 2023</a:t>
            </a:r>
            <a:endParaRPr lang="id-ID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878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944E2-70AD-48A9-B54C-06A7B6486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3089" y="624110"/>
            <a:ext cx="9661524" cy="633190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cap="all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kunjungan gerejawi</a:t>
            </a:r>
            <a:r>
              <a:rPr lang="id-ID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(</a:t>
            </a:r>
            <a:r>
              <a:rPr lang="id-ID" b="1" cap="all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Tamu Huria)</a:t>
            </a:r>
            <a:br>
              <a:rPr lang="id-ID" sz="1800" dirty="0"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32108-AA71-4D6C-91BE-9A77CEC7A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238" y="1528763"/>
            <a:ext cx="10747374" cy="4705127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Gereja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kita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menerima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kunjungan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gerejawi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(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Tamu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Huria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)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sebagai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beikut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:</a:t>
            </a:r>
            <a:endParaRPr lang="id-ID" sz="32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Pada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hari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ini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Minggu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, 01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Oktober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2023,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dalam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ibadah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pukul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09.00: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Noposo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HKBP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Tanjung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Perak  – Surabaya,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dengan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jumlah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anggota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33 orang, yang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dipimpin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oleh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Pdt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. Irene A.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br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Sitorus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.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Parhalado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dan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Jemaat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HKBP Yogyakarta,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mengucapkan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selamat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datang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.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TUHAN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memberkati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.</a:t>
            </a:r>
            <a:endParaRPr lang="id-ID" sz="32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Pada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hari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Minggu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, 08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Oktober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2023,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dalam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ibadah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pukul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06.30: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Seksi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Parompuan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HKBP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Petukangan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– Jakarta,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dengan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jumlah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anggota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55 orang.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Kepada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seksi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terkait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,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dimohon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untuk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membantu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kelancaran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kunjungan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dimaksud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. </a:t>
            </a:r>
            <a:endParaRPr lang="id-ID" sz="32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10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54ED7-808F-497A-8463-FA1B793F0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0213" y="624110"/>
            <a:ext cx="9804399" cy="804640"/>
          </a:xfrm>
        </p:spPr>
        <p:txBody>
          <a:bodyPr>
            <a:noAutofit/>
          </a:bodyPr>
          <a:lstStyle/>
          <a:p>
            <a:pPr lvl="0" algn="just">
              <a:lnSpc>
                <a:spcPct val="85000"/>
              </a:lnSpc>
              <a:buSzPts val="1050"/>
            </a:pPr>
            <a:r>
              <a:rPr lang="en-US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PEMBERIAN</a:t>
            </a:r>
            <a:r>
              <a:rPr lang="en-US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ULOS HUT 70 </a:t>
            </a:r>
            <a:r>
              <a:rPr lang="en-US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TAHUN</a:t>
            </a:r>
            <a:endParaRPr lang="id-ID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9371E0-3998-4CF1-8FC1-4286C0102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1538" y="1428750"/>
            <a:ext cx="10633074" cy="49149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5000"/>
              </a:lnSpc>
              <a:buNone/>
            </a:pP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Pada</a:t>
            </a:r>
            <a:r>
              <a:rPr lang="id-ID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hari ini, Minggu 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01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Oktober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d-ID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3,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ibadah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pukul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09:00,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gereja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kita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melaksanakan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pemberian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ulos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bagi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jemaat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sudah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genap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berusia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70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tahun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tanggal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23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Oktober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2022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lalu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yaitu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kepada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Ny. A. </a:t>
            </a:r>
            <a:r>
              <a:rPr lang="en-US" sz="3600" b="1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Hutajulu</a:t>
            </a:r>
            <a:r>
              <a:rPr lang="en-US" sz="3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</a:t>
            </a:r>
            <a:r>
              <a:rPr lang="en-US" sz="3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Nainggolan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id-ID" sz="36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4401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F5B36-5CC8-47E8-9BD3-C5DD5CADC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8775" y="624110"/>
            <a:ext cx="9875837" cy="1280890"/>
          </a:xfrm>
        </p:spPr>
        <p:txBody>
          <a:bodyPr>
            <a:normAutofit fontScale="90000"/>
          </a:bodyPr>
          <a:lstStyle/>
          <a:p>
            <a:r>
              <a:rPr lang="en-US" sz="32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PANITIA</a:t>
            </a:r>
            <a:r>
              <a:rPr lang="en-US" sz="32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NATAL DAN </a:t>
            </a:r>
            <a:r>
              <a:rPr lang="en-US" sz="32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TAHUN</a:t>
            </a:r>
            <a:r>
              <a:rPr lang="en-US" sz="32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BARU</a:t>
            </a:r>
            <a:r>
              <a:rPr lang="en-US" sz="32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2023-2024</a:t>
            </a:r>
            <a:br>
              <a:rPr lang="id-ID" sz="1800" dirty="0"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73E69E-6B71-45AC-A392-AF42F590D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963" y="1671638"/>
            <a:ext cx="10661649" cy="4239584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Sermon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Majelis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Jumat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29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Oktober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2023,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telah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dibentuk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Panitia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Natal dan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Tahun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Baru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2023-2024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yakni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gabungan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Wilayah Utara dan Tengah. Adapun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kelengkapan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daftar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nama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panitia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diinformasikan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kemudian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id-ID" sz="40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660386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021FF-7097-41AD-A140-EDC5733CB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7351" y="624110"/>
            <a:ext cx="9847262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PELEAN </a:t>
            </a:r>
            <a:r>
              <a:rPr lang="en-US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TANGGAP</a:t>
            </a:r>
            <a:r>
              <a:rPr lang="en-US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BENCANA</a:t>
            </a:r>
            <a:r>
              <a:rPr lang="en-US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DISTRIK</a:t>
            </a:r>
            <a:r>
              <a:rPr lang="en-US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XVIII </a:t>
            </a:r>
            <a:r>
              <a:rPr lang="en-US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JABARTENGDIY</a:t>
            </a:r>
            <a:br>
              <a:rPr lang="id-ID" sz="1800" dirty="0"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6D8C2-9F41-47CF-9B8E-6F094F48B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1905000"/>
            <a:ext cx="10533062" cy="40062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Pada</a:t>
            </a:r>
            <a:r>
              <a:rPr lang="id-ID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hari ini, Minggu 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01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Oktober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d-ID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3,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semua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ibadah,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sesuai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program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distrik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kita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mengumpulkan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persembahan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amplop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Tanggap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Bencana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HKBP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Distrik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XVIII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Jabartengdiy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Mohon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dukungan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kita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semua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TUHAN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memberkati</a:t>
            </a:r>
            <a:endParaRPr lang="id-ID" sz="3600" dirty="0"/>
          </a:p>
        </p:txBody>
      </p:sp>
    </p:spTree>
    <p:extLst>
      <p:ext uri="{BB962C8B-B14F-4D97-AF65-F5344CB8AC3E}">
        <p14:creationId xmlns:p14="http://schemas.microsoft.com/office/powerpoint/2010/main" val="32705497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CD83D-D812-4D46-8DB4-81BE78833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0213" y="624109"/>
            <a:ext cx="9804399" cy="1004665"/>
          </a:xfrm>
        </p:spPr>
        <p:txBody>
          <a:bodyPr>
            <a:normAutofit fontScale="90000"/>
          </a:bodyPr>
          <a:lstStyle/>
          <a:p>
            <a:pPr algn="ctr"/>
            <a:r>
              <a:rPr lang="id-ID" sz="31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KEGIATAN PENYAMBUTAN MAHASISWA BARU, </a:t>
            </a:r>
            <a:br>
              <a:rPr lang="en-US" sz="31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</a:br>
            <a:r>
              <a:rPr lang="en-US" sz="31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7</a:t>
            </a:r>
            <a:r>
              <a:rPr lang="id-ID" sz="31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-</a:t>
            </a:r>
            <a:r>
              <a:rPr lang="en-US" sz="31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8</a:t>
            </a:r>
            <a:r>
              <a:rPr lang="id-ID" sz="31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OKTOBER 202</a:t>
            </a:r>
            <a:r>
              <a:rPr lang="en-US" sz="31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3</a:t>
            </a:r>
            <a:br>
              <a:rPr lang="id-ID" sz="1800" dirty="0"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7E5D4-6710-4293-82E6-A904164AC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788" y="2133600"/>
            <a:ext cx="10918824" cy="3777622"/>
          </a:xfrm>
        </p:spPr>
        <p:txBody>
          <a:bodyPr/>
          <a:lstStyle/>
          <a:p>
            <a:pPr marL="0" indent="0" algn="ctr">
              <a:buNone/>
            </a:pPr>
            <a:r>
              <a:rPr lang="id-ID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Seksi Pemuda  HKBP Yogyakarta akan melaksanakan kegiatan Penyambutan Mahasiswa Baru (PMB) pada tanggal 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id-ID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id-ID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Oktober 2022, bertempat di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Kaliurang</a:t>
            </a:r>
            <a:r>
              <a:rPr lang="id-ID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Bagi Pemuda dan mahasiswa baru yang hendak mengikuti acara,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menghubungi 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Kevin</a:t>
            </a:r>
            <a:r>
              <a:rPr lang="id-ID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(082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id-ID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9438</a:t>
            </a:r>
            <a:r>
              <a:rPr lang="id-ID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0016)</a:t>
            </a:r>
            <a:r>
              <a:rPr lang="id-ID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d-ID" sz="18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848653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898A3-6266-4D84-AA59-6426039A7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5939" y="624110"/>
            <a:ext cx="9718674" cy="804640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KAFETARIA</a:t>
            </a:r>
            <a:r>
              <a:rPr lang="en-US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NAPOSO</a:t>
            </a:r>
            <a:r>
              <a:rPr lang="en-US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HKBP YOGYAKARTA</a:t>
            </a:r>
            <a:br>
              <a:rPr lang="id-ID" sz="1800" dirty="0"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68521-1759-42A0-807F-B688E0D5A4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1563" y="1428750"/>
            <a:ext cx="10433049" cy="44824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Sehubungan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Program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Kerja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Seksi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Pemuda HKBP Yogyakarta,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rangka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penggalangan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dana,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Seksi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Pemuda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melaksanakan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pelayanan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kafetaria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pada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tanggal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24 September, dan 01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Okotber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2023. Mohon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dukungan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partisipasi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jemaat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d-ID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9107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06478-7D3B-43B5-AAFA-F7AABDC3C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3063" y="624110"/>
            <a:ext cx="9861549" cy="861790"/>
          </a:xfrm>
        </p:spPr>
        <p:txBody>
          <a:bodyPr>
            <a:normAutofit fontScale="90000"/>
          </a:bodyPr>
          <a:lstStyle/>
          <a:p>
            <a:r>
              <a:rPr lang="id-ID" sz="31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PESTA GOTILON: MINGGU </a:t>
            </a:r>
            <a:r>
              <a:rPr lang="en-US" sz="31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08 </a:t>
            </a:r>
            <a:r>
              <a:rPr lang="id-ID" sz="31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OKTOBER 202</a:t>
            </a:r>
            <a:r>
              <a:rPr lang="en-US" sz="31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3</a:t>
            </a:r>
            <a:br>
              <a:rPr lang="id-ID" sz="1800" dirty="0"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84D67-3562-4371-B357-755A009E0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00" y="1485900"/>
            <a:ext cx="10704512" cy="4529138"/>
          </a:xfrm>
        </p:spPr>
        <p:txBody>
          <a:bodyPr/>
          <a:lstStyle/>
          <a:p>
            <a:pPr marL="0" indent="0" algn="ctr">
              <a:buNone/>
            </a:pPr>
            <a:r>
              <a:rPr lang="id-ID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Sebagaimana rencana kegiatan yang tertera dalam Buku Progam Kegiatan 202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id-ID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maka pada hari Minggu 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08</a:t>
            </a:r>
            <a:r>
              <a:rPr lang="id-ID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Oktober 202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id-ID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gereja kita akan menyelenggarakan Pesta Gotilon.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Berkaitan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itu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semua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ibadah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kita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mengumpulkan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persembahan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amplop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dan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ibadah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pukul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09:00,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dilaksanakan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lelang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persembahan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jemaat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id-ID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Semua Seksi, Kategorial, dan Jemaat Wilayah diundang untuk berpartisipasi. </a:t>
            </a:r>
            <a:endParaRPr lang="id-ID" sz="36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8721094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50163-D87A-4AE6-B826-5BC060D3B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1639" y="624110"/>
            <a:ext cx="9832974" cy="861790"/>
          </a:xfrm>
        </p:spPr>
        <p:txBody>
          <a:bodyPr>
            <a:normAutofit fontScale="90000"/>
          </a:bodyPr>
          <a:lstStyle/>
          <a:p>
            <a:pPr algn="ctr"/>
            <a:r>
              <a:rPr lang="id-ID" sz="2800" b="1" cap="all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penghargaan diakonia </a:t>
            </a:r>
            <a:br>
              <a:rPr lang="en-US" sz="2800" b="1" cap="all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</a:br>
            <a:r>
              <a:rPr lang="id-ID" sz="2800" b="1" cap="all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kepada siswa berprestasi 202</a:t>
            </a:r>
            <a:r>
              <a:rPr lang="en-US" sz="2800" b="1" cap="all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2</a:t>
            </a:r>
            <a:r>
              <a:rPr lang="id-ID" sz="2800" b="1" cap="all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-202</a:t>
            </a:r>
            <a:r>
              <a:rPr lang="en-US" sz="2800" b="1" cap="all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3</a:t>
            </a:r>
            <a:endParaRPr lang="id-ID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9A8EF-492E-49A7-9FDE-FC29A87DED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5" y="1485901"/>
            <a:ext cx="10847387" cy="490061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15000"/>
              </a:lnSpc>
              <a:buNone/>
            </a:pPr>
            <a:r>
              <a:rPr lang="id-ID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Sehubungan dengan program Dewan Diakonia kepada </a:t>
            </a:r>
            <a:r>
              <a:rPr lang="id-ID" sz="2600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Siswa Berprestasi, baik bidang formal maupun informal</a:t>
            </a:r>
            <a:r>
              <a:rPr lang="id-ID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 maka gereja kita akan memberikan </a:t>
            </a:r>
            <a:r>
              <a:rPr lang="id-ID" sz="2600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apresiasi/penghargaan diakonia</a:t>
            </a:r>
            <a:r>
              <a:rPr lang="id-ID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bagi warga jemaat yang berprestasi dengan ketentuan, sebagai berikut:</a:t>
            </a:r>
            <a:endParaRPr lang="id-ID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SzPts val="1000"/>
              <a:buFont typeface="+mj-lt"/>
              <a:buAutoNum type="alphaLcParenBoth"/>
            </a:pPr>
            <a:r>
              <a:rPr lang="id-ID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Prestasi formal/sekolah (tingkat SD,  SMP/Sederajat,  dan SMA/Sederajat), yaitu yang kenaikan kelas dan kelulusan dengan meraih ranking 1-3 Tahun Ajaran 20</a:t>
            </a:r>
            <a:r>
              <a:rPr lang="en-US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</a:t>
            </a:r>
            <a:r>
              <a:rPr lang="id-ID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-20</a:t>
            </a:r>
            <a:r>
              <a:rPr lang="en-US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23</a:t>
            </a:r>
            <a:r>
              <a:rPr lang="id-ID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742950" lvl="1" indent="-285750" algn="just">
              <a:lnSpc>
                <a:spcPct val="115000"/>
              </a:lnSpc>
              <a:buSzPts val="1000"/>
              <a:buFont typeface="+mj-lt"/>
              <a:buAutoNum type="alphaLcParenBoth"/>
            </a:pPr>
            <a:r>
              <a:rPr lang="id-ID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Prestasi informal (Kesenian,  Olah Raga,  dll.),  meraih predikat juara 1-3, minimal dalam skala tingkat kota atau kabupaten pada periode Juli 20</a:t>
            </a:r>
            <a:r>
              <a:rPr lang="en-US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</a:t>
            </a:r>
            <a:r>
              <a:rPr lang="id-ID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-Juni 20</a:t>
            </a:r>
            <a:r>
              <a:rPr lang="en-US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23</a:t>
            </a:r>
            <a:r>
              <a:rPr lang="id-ID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id-ID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Adapun yang menjadi syarat/ketentuan adalah: (1) Siswa merupakan jemaat aktif dalam satu tahun terakhir. (2) Menyerahkan fotokopi rapor/ijazah disertai keterangan prestasinya yg dilegalisir oleh Kepala Sekolah dan atau foto kopi sertifikat/piagam kejuaraan dilegalisir pihak yang mengeluarkan. </a:t>
            </a:r>
            <a:endParaRPr lang="id-ID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id-ID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Berkas di</a:t>
            </a:r>
            <a:r>
              <a:rPr lang="en-US" sz="2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serahkan</a:t>
            </a:r>
            <a:r>
              <a:rPr lang="en-US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u="sng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Tanggal</a:t>
            </a:r>
            <a:r>
              <a:rPr lang="en-US" sz="2600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25 September – 06 </a:t>
            </a:r>
            <a:r>
              <a:rPr lang="en-US" sz="2600" u="sng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Oktober</a:t>
            </a:r>
            <a:r>
              <a:rPr lang="en-US" sz="2600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2023</a:t>
            </a:r>
            <a:r>
              <a:rPr lang="en-US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kepada</a:t>
            </a:r>
            <a:r>
              <a:rPr lang="en-US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St. drg. Vera Imelda </a:t>
            </a:r>
            <a:r>
              <a:rPr lang="en-US" sz="2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Tampubolon</a:t>
            </a:r>
            <a:r>
              <a:rPr lang="en-US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 Panjaitan</a:t>
            </a:r>
            <a:r>
              <a:rPr lang="en-US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sz="2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Seksi</a:t>
            </a:r>
            <a:r>
              <a:rPr lang="en-US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Pendidikan dan </a:t>
            </a:r>
            <a:r>
              <a:rPr lang="en-US" sz="2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Kemasyarakatan</a:t>
            </a:r>
            <a:r>
              <a:rPr lang="en-US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id-ID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atau ke Sekretariat/Kantor Gereja</a:t>
            </a:r>
            <a:r>
              <a:rPr lang="en-US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bahan</a:t>
            </a:r>
            <a:r>
              <a:rPr lang="en-US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seleksi</a:t>
            </a:r>
            <a:r>
              <a:rPr lang="id-ID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Penyerahan</a:t>
            </a:r>
            <a:r>
              <a:rPr lang="en-US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apresiasi</a:t>
            </a:r>
            <a:r>
              <a:rPr lang="en-US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US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dilaksanakan</a:t>
            </a:r>
            <a:r>
              <a:rPr lang="en-US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pada </a:t>
            </a:r>
            <a:r>
              <a:rPr lang="en-US" sz="2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hari</a:t>
            </a:r>
            <a:r>
              <a:rPr lang="en-US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Minggu</a:t>
            </a:r>
            <a:r>
              <a:rPr lang="en-US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08 </a:t>
            </a:r>
            <a:r>
              <a:rPr lang="en-US" sz="2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Oktober</a:t>
            </a:r>
            <a:r>
              <a:rPr lang="en-US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2023 </a:t>
            </a:r>
            <a:r>
              <a:rPr lang="en-US" sz="2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ibadah </a:t>
            </a:r>
            <a:r>
              <a:rPr lang="en-US" sz="2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pukul</a:t>
            </a:r>
            <a:r>
              <a:rPr lang="en-US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09:00. </a:t>
            </a:r>
            <a:r>
              <a:rPr lang="id-ID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Demikian diwartakan untuk mendapat perhatian.</a:t>
            </a:r>
            <a:endParaRPr lang="id-ID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7123712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A11B3-F54D-44FC-BEC4-63A14AF16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2687" y="624110"/>
            <a:ext cx="9791926" cy="121920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TAHAPAN PEMBANGUNAN RUANG IBADAH </a:t>
            </a:r>
            <a:br>
              <a:rPr lang="en-US" sz="31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</a:br>
            <a:r>
              <a:rPr lang="en-US" sz="31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SEKOLAH MINGGU-REMAJA DAN RUMAH PASTORI</a:t>
            </a:r>
            <a:br>
              <a:rPr lang="id-ID" sz="1800" dirty="0"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E5010-3B99-45F9-B3C1-591E779D7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9543" y="1843314"/>
            <a:ext cx="10445069" cy="4067908"/>
          </a:xfrm>
        </p:spPr>
        <p:txBody>
          <a:bodyPr>
            <a:normAutofit lnSpcReduction="10000"/>
          </a:bodyPr>
          <a:lstStyle/>
          <a:p>
            <a:pPr marL="342900" lvl="0" indent="-342900" algn="just">
              <a:lnSpc>
                <a:spcPct val="80000"/>
              </a:lnSpc>
              <a:buFont typeface="+mj-lt"/>
              <a:buAutoNum type="arabicParenR"/>
            </a:pPr>
            <a:r>
              <a:rPr lang="en-US" sz="4000" b="1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Tahap</a:t>
            </a:r>
            <a:r>
              <a:rPr lang="en-US" sz="40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Pertama</a:t>
            </a:r>
            <a:r>
              <a:rPr lang="en-US" sz="40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tanggal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 September 2023 (masa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kerja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120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hari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pelaksanaan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renovasi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ruang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ibadah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Sekolah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Minggu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Remaja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sebelumnya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Rumah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Pastori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Pendeta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Resort dan Kantor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Sekretriat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d-ID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80000"/>
              </a:lnSpc>
              <a:spcAft>
                <a:spcPts val="1000"/>
              </a:spcAft>
              <a:buFont typeface="+mj-lt"/>
              <a:buAutoNum type="arabicParenR"/>
            </a:pPr>
            <a:r>
              <a:rPr lang="en-US" sz="4000" b="1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Tahap</a:t>
            </a:r>
            <a:r>
              <a:rPr lang="en-US" sz="40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Kedua</a:t>
            </a:r>
            <a:r>
              <a:rPr lang="en-US" sz="40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Selesai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renovasi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tahap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pertama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dilanjutkan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pembangunan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 unit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rumah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pastori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Jalan I Dewa Nyoman Oka 20 - Yogyakarta.</a:t>
            </a:r>
            <a:endParaRPr lang="id-ID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780725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6819D-2636-4876-B95D-AB2FE8055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8171" y="624110"/>
            <a:ext cx="9806441" cy="856347"/>
          </a:xfrm>
        </p:spPr>
        <p:txBody>
          <a:bodyPr>
            <a:normAutofit fontScale="90000"/>
          </a:bodyPr>
          <a:lstStyle/>
          <a:p>
            <a:r>
              <a:rPr lang="en-US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TOKTOK RIPE DAN DONASI PEMBANGUNAN</a:t>
            </a:r>
            <a:br>
              <a:rPr lang="id-ID" sz="1800" dirty="0"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FB73C-806C-4799-B081-E9FE27299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457" y="1480457"/>
            <a:ext cx="11040155" cy="463005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Rencana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Anggaran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Biaya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Renovaisi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Ruang Ibadah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Sekolah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Minggu-Remaja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dan Pembangunan 3 unit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Rumah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Pastori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dibutuhkan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biaya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Rp2.210.336.825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,-.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Sesuai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hasil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Keputusan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Rapat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Huria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lalu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setiap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keluarga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dimohon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berkontribusi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Rp600.000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tahun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sebagai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toktok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ripe.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Setiap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keluarga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juga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memberi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donasi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selain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toktok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ripe)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sesuai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kerelaan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hati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Toktok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Ripe dan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Donasi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dikirim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BNI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Cab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UGM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Rekening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No. 1448306545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Panitia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Pembangunan HKBP Yogyakarta.</a:t>
            </a:r>
            <a:endParaRPr lang="id-ID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160101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84E25-166D-44D7-B877-023BAC938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5912" y="580786"/>
            <a:ext cx="10090149" cy="703878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000" b="1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NAMA</a:t>
            </a:r>
            <a:r>
              <a:rPr lang="en-US" sz="40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 ARTI, DAN TOPIK MINGGU</a:t>
            </a:r>
            <a:endParaRPr lang="id-ID" sz="6000" dirty="0">
              <a:solidFill>
                <a:srgbClr val="7030A0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A8042A8-9A35-4BBD-8066-4B0836843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462" y="1358524"/>
            <a:ext cx="11218862" cy="4456489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en-US" sz="8600" dirty="0">
                <a:latin typeface="Cooper Black" panose="0208090404030B020404" pitchFamily="18" charset="0"/>
              </a:rPr>
              <a:t>TRINITATIS</a:t>
            </a:r>
            <a:endParaRPr lang="id-ID" sz="8600" dirty="0">
              <a:latin typeface="Cooper Black" panose="0208090404030B020404" pitchFamily="18" charset="0"/>
            </a:endParaRPr>
          </a:p>
          <a:p>
            <a:pPr marL="0" indent="0" algn="ctr">
              <a:buNone/>
            </a:pPr>
            <a:r>
              <a:rPr lang="id-ID" sz="5700" u="sng" dirty="0">
                <a:latin typeface="Cooper Black" panose="0208090404030B020404" pitchFamily="18" charset="0"/>
              </a:rPr>
              <a:t>Artinya: </a:t>
            </a:r>
          </a:p>
          <a:p>
            <a:pPr marL="0" indent="0" algn="ctr">
              <a:buNone/>
            </a:pPr>
            <a:r>
              <a:rPr lang="fi-FI" sz="8000" dirty="0">
                <a:latin typeface="Cooper Black" panose="0208090404030B020404" pitchFamily="18" charset="0"/>
              </a:rPr>
              <a:t>Ketritunggalan TUHAN </a:t>
            </a:r>
          </a:p>
          <a:p>
            <a:pPr marL="0" indent="0" algn="ctr">
              <a:buNone/>
            </a:pPr>
            <a:r>
              <a:rPr lang="fi-FI" sz="8000" dirty="0">
                <a:latin typeface="Cooper Black" panose="0208090404030B020404" pitchFamily="18" charset="0"/>
              </a:rPr>
              <a:t>Hasitolusadaon ni DEBATA</a:t>
            </a:r>
            <a:r>
              <a:rPr lang="id-ID" sz="5800" dirty="0">
                <a:latin typeface="Cooper Black" panose="0208090404030B020404" pitchFamily="18" charset="0"/>
              </a:rPr>
              <a:t> </a:t>
            </a:r>
            <a:endParaRPr lang="en-US" sz="5800" dirty="0">
              <a:latin typeface="Cooper Black" panose="0208090404030B020404" pitchFamily="18" charset="0"/>
            </a:endParaRPr>
          </a:p>
          <a:p>
            <a:pPr marL="0" indent="0" algn="ctr">
              <a:buNone/>
            </a:pPr>
            <a:r>
              <a:rPr lang="id-ID" sz="5700" u="sng" dirty="0">
                <a:latin typeface="Cooper Black" panose="0208090404030B020404" pitchFamily="18" charset="0"/>
              </a:rPr>
              <a:t>Topik</a:t>
            </a:r>
            <a:r>
              <a:rPr lang="en-US" sz="5700" u="sng" dirty="0">
                <a:latin typeface="Cooper Black" panose="0208090404030B020404" pitchFamily="18" charset="0"/>
              </a:rPr>
              <a:t> </a:t>
            </a:r>
            <a:r>
              <a:rPr lang="en-US" sz="5700" u="sng" dirty="0" err="1">
                <a:latin typeface="Cooper Black" panose="0208090404030B020404" pitchFamily="18" charset="0"/>
              </a:rPr>
              <a:t>Minggu</a:t>
            </a:r>
            <a:r>
              <a:rPr lang="en-US" sz="5700" u="sng" dirty="0">
                <a:latin typeface="Cooper Black" panose="0208090404030B020404" pitchFamily="18" charset="0"/>
              </a:rPr>
              <a:t> </a:t>
            </a:r>
            <a:r>
              <a:rPr lang="en-US" sz="5700" u="sng" dirty="0" err="1">
                <a:latin typeface="Cooper Black" panose="0208090404030B020404" pitchFamily="18" charset="0"/>
              </a:rPr>
              <a:t>Ini</a:t>
            </a:r>
            <a:r>
              <a:rPr lang="id-ID" sz="5700" u="sng" dirty="0">
                <a:latin typeface="Cooper Black" panose="0208090404030B020404" pitchFamily="18" charset="0"/>
              </a:rPr>
              <a:t>: </a:t>
            </a:r>
          </a:p>
          <a:p>
            <a:pPr marL="0" indent="0" algn="ctr">
              <a:buNone/>
            </a:pPr>
            <a:r>
              <a:rPr lang="it-IT" sz="9800" dirty="0">
                <a:latin typeface="Cooper Black" panose="0208090404030B020404" pitchFamily="18" charset="0"/>
              </a:rPr>
              <a:t>Tekun Melakukan Kehendak Allah</a:t>
            </a:r>
            <a:r>
              <a:rPr lang="id-ID" sz="9800" dirty="0">
                <a:latin typeface="Cooper Black" panose="0208090404030B020404" pitchFamily="18" charset="0"/>
              </a:rPr>
              <a:t>  </a:t>
            </a:r>
          </a:p>
          <a:p>
            <a:pPr marL="0" indent="0" algn="ctr">
              <a:buNone/>
            </a:pPr>
            <a:r>
              <a:rPr lang="it-IT" sz="9800" dirty="0">
                <a:latin typeface="Arial Rounded MT Bold" panose="020F0704030504030204" pitchFamily="34" charset="0"/>
              </a:rPr>
              <a:t>Benget Mangulahon Lomo Ni Roha Ni Debata</a:t>
            </a:r>
            <a:endParaRPr lang="id-ID" sz="2900" dirty="0"/>
          </a:p>
        </p:txBody>
      </p:sp>
    </p:spTree>
    <p:extLst>
      <p:ext uri="{BB962C8B-B14F-4D97-AF65-F5344CB8AC3E}">
        <p14:creationId xmlns:p14="http://schemas.microsoft.com/office/powerpoint/2010/main" val="41741537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31E35-7DB0-4D92-A4AC-3B1A8E69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7351" y="624110"/>
            <a:ext cx="9847262" cy="618903"/>
          </a:xfrm>
        </p:spPr>
        <p:txBody>
          <a:bodyPr>
            <a:normAutofit/>
          </a:bodyPr>
          <a:lstStyle/>
          <a:p>
            <a:r>
              <a:rPr lang="en-US" sz="32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WARTA </a:t>
            </a:r>
            <a:r>
              <a:rPr lang="en-US" sz="32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PANITIA</a:t>
            </a:r>
            <a:r>
              <a:rPr lang="en-US" sz="32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PEMBANGUNAN</a:t>
            </a:r>
            <a:endParaRPr lang="id-ID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4C68F-7E45-40A7-9344-85E7A3577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0125" y="1385888"/>
            <a:ext cx="10504487" cy="4525334"/>
          </a:xfrm>
        </p:spPr>
        <p:txBody>
          <a:bodyPr>
            <a:normAutofit fontScale="92500" lnSpcReduction="10000"/>
          </a:bodyPr>
          <a:lstStyle/>
          <a:p>
            <a:pPr marL="0" lvl="0" indent="0" algn="just">
              <a:lnSpc>
                <a:spcPct val="80000"/>
              </a:lnSpc>
              <a:buNone/>
            </a:pP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Panitia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Pembangunan HKBP Yogyakarta,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minggu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menerima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id-ID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80000"/>
              </a:lnSpc>
              <a:buFont typeface="+mj-lt"/>
              <a:buAutoNum type="arabicPeriod"/>
            </a:pP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Toktokripe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32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Kel</a:t>
            </a:r>
            <a:r>
              <a:rPr lang="en-US" sz="32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C.T.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Hutabarat</a:t>
            </a:r>
            <a:r>
              <a:rPr lang="en-US" sz="32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ST/dr. S.T.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br</a:t>
            </a:r>
            <a:r>
              <a:rPr lang="en-US" sz="32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Hutagalung</a:t>
            </a:r>
            <a:r>
              <a:rPr lang="en-US" sz="32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Timur 20117 Rp 600.000,-</a:t>
            </a:r>
            <a:endParaRPr lang="id-ID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80000"/>
              </a:lnSpc>
              <a:buFont typeface="+mj-lt"/>
              <a:buAutoNum type="arabicPeriod"/>
            </a:pPr>
            <a:r>
              <a:rPr lang="en-US" sz="32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Sumbangan</a:t>
            </a:r>
            <a:r>
              <a:rPr lang="en-US" sz="32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dari</a:t>
            </a:r>
            <a:r>
              <a:rPr lang="en-US" sz="32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Kel</a:t>
            </a:r>
            <a:r>
              <a:rPr lang="en-US" sz="32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C.T.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Hutabarat</a:t>
            </a:r>
            <a:r>
              <a:rPr lang="en-US" sz="32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ST/dr. S.T.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br</a:t>
            </a:r>
            <a:r>
              <a:rPr lang="en-US" sz="32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Hutagalung</a:t>
            </a:r>
            <a:r>
              <a:rPr lang="en-US" sz="32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Timur 20117 Rp 600.000,-</a:t>
            </a:r>
            <a:endParaRPr lang="id-ID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80000"/>
              </a:lnSpc>
              <a:buFont typeface="+mj-lt"/>
              <a:buAutoNum type="arabicPeriod"/>
            </a:pPr>
            <a:r>
              <a:rPr lang="en-US" sz="32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Sumbangan</a:t>
            </a:r>
            <a:r>
              <a:rPr lang="en-US" sz="32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dari</a:t>
            </a:r>
            <a:r>
              <a:rPr lang="en-US" sz="32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Dwi</a:t>
            </a:r>
            <a:r>
              <a:rPr lang="en-US" sz="32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Harti Clarita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Hutagalung</a:t>
            </a:r>
            <a:r>
              <a:rPr lang="en-US" sz="32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Rp 1.500.000,-</a:t>
            </a:r>
            <a:endParaRPr lang="id-ID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9055" indent="0" algn="just">
              <a:lnSpc>
                <a:spcPct val="80000"/>
              </a:lnSpc>
              <a:buNone/>
            </a:pPr>
            <a:r>
              <a:rPr lang="en-US" sz="32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Dengan</a:t>
            </a:r>
            <a:r>
              <a:rPr lang="en-US" sz="32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ini</a:t>
            </a:r>
            <a:r>
              <a:rPr lang="en-US" sz="32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Panitia</a:t>
            </a:r>
            <a:r>
              <a:rPr lang="en-US" sz="32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mengucapkan</a:t>
            </a:r>
            <a:r>
              <a:rPr lang="en-US" sz="32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terima-kasih</a:t>
            </a:r>
            <a:r>
              <a:rPr lang="en-US" sz="32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TUHAN</a:t>
            </a:r>
            <a:r>
              <a:rPr lang="en-US" sz="32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memberkati</a:t>
            </a:r>
            <a:r>
              <a:rPr lang="en-US" sz="32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marL="59055" indent="0" algn="just">
              <a:lnSpc>
                <a:spcPct val="80000"/>
              </a:lnSpc>
              <a:buNone/>
            </a:pPr>
            <a:endParaRPr lang="id-ID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80000"/>
              </a:lnSpc>
              <a:spcAft>
                <a:spcPts val="1000"/>
              </a:spcAft>
              <a:buNone/>
            </a:pPr>
            <a:r>
              <a:rPr lang="en-US" sz="32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Saldo</a:t>
            </a:r>
            <a:r>
              <a:rPr lang="en-US" sz="32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akhir</a:t>
            </a:r>
            <a:r>
              <a:rPr lang="en-US" sz="32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Rp.649.783.986</a:t>
            </a:r>
            <a:r>
              <a:rPr lang="en-US" sz="32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,-; dan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Panitia</a:t>
            </a:r>
            <a:r>
              <a:rPr lang="en-US" sz="32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juga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memiliki</a:t>
            </a:r>
            <a:r>
              <a:rPr lang="en-US" sz="32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Renening</a:t>
            </a:r>
            <a:r>
              <a:rPr lang="en-US" sz="32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Bank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Mandiri</a:t>
            </a:r>
            <a:r>
              <a:rPr lang="en-US" sz="32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No. 137-00-2239870-1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a.n</a:t>
            </a:r>
            <a:r>
              <a:rPr lang="en-US" sz="32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Pembangunan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Gereja</a:t>
            </a:r>
            <a:r>
              <a:rPr lang="en-US" sz="32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HKBP Yogyakarta</a:t>
            </a:r>
            <a:endParaRPr lang="id-ID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25023236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D8AEF-0677-43E3-8BBA-68A31FA21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8171" y="624110"/>
            <a:ext cx="9806441" cy="76177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KEBERSIHAN</a:t>
            </a:r>
            <a:r>
              <a:rPr lang="en-US" sz="40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40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LINGKUNGAN</a:t>
            </a:r>
            <a:br>
              <a:rPr lang="id-ID" sz="1800" dirty="0"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6277D-3CC5-4DE1-A296-BAB07A9CF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3" y="1524000"/>
            <a:ext cx="10851469" cy="43872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menjaga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kebersihan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kota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Yogyakarta,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dimohon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jemaat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berpartisipasi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menjaga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kebersihan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lingkungan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komplek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Gereja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HKBP Yogyakarta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membuang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sampah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pada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tempat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telah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disediakan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Atas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partisipasinya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diucapkan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terimakasih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d-ID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8201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B0785-EFB1-4448-AB07-D870B4B79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3075" y="624110"/>
            <a:ext cx="9761537" cy="1280890"/>
          </a:xfrm>
        </p:spPr>
        <p:txBody>
          <a:bodyPr>
            <a:normAutofit/>
          </a:bodyPr>
          <a:lstStyle/>
          <a:p>
            <a:pPr algn="ctr"/>
            <a:r>
              <a:rPr lang="id-ID" sz="28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PENERIMAAN PELAYAN GURU SEKOLAH MINGGU, </a:t>
            </a:r>
            <a:br>
              <a:rPr lang="en-US" sz="28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</a:br>
            <a:r>
              <a:rPr lang="id-ID" sz="28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PENDAMPING REMAJA </a:t>
            </a:r>
            <a:r>
              <a:rPr lang="id-ID" sz="28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&amp; </a:t>
            </a:r>
            <a:r>
              <a:rPr lang="id-ID" sz="28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TIM MUSIK DAN IBADAH</a:t>
            </a:r>
            <a:endParaRPr lang="id-ID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7A6106-26EF-4BEF-9688-5B7DED7C5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1575" y="2133600"/>
            <a:ext cx="10333037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d-ID" sz="360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Bagi </a:t>
            </a:r>
            <a:r>
              <a:rPr lang="en-US" sz="360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jemaat </a:t>
            </a:r>
            <a:r>
              <a:rPr lang="id-ID" sz="360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yang </a:t>
            </a:r>
            <a:r>
              <a:rPr lang="en-US" sz="360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hendak </a:t>
            </a:r>
            <a:r>
              <a:rPr lang="id-ID" sz="360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bergabung </a:t>
            </a:r>
            <a:r>
              <a:rPr lang="en-US" sz="360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jadi Guru Sekolah Minggu, Pendamping Remaja, dan atau Tim Musik Ibadah, </a:t>
            </a:r>
            <a:r>
              <a:rPr lang="id-ID" sz="360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dapat menghubungi: </a:t>
            </a:r>
            <a:r>
              <a:rPr lang="id-ID" sz="3600" i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Sekretariat Gereja</a:t>
            </a:r>
            <a:r>
              <a:rPr lang="id-ID" sz="360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. TUHAN memberkati dan memperlengkapi gereja-Nya</a:t>
            </a:r>
            <a:r>
              <a:rPr lang="id-ID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.</a:t>
            </a:r>
            <a:endParaRPr lang="id-ID" sz="36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8065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C9B56-60E4-4EF7-8F43-75C8E196E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3101" y="624110"/>
            <a:ext cx="9561512" cy="1280890"/>
          </a:xfrm>
        </p:spPr>
        <p:txBody>
          <a:bodyPr>
            <a:normAutofit/>
          </a:bodyPr>
          <a:lstStyle/>
          <a:p>
            <a:pPr algn="ctr"/>
            <a:r>
              <a:rPr lang="id-ID" sz="3200" b="1" cap="all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DAFTAR</a:t>
            </a:r>
            <a:r>
              <a:rPr lang="id-ID" sz="32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BERULANG TAHUN KELAHIRAN dan PERNIKAHAN</a:t>
            </a:r>
            <a:endParaRPr lang="id-ID" sz="6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5689F-13B2-40F7-84AF-FED7A73BA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4463" y="1905000"/>
            <a:ext cx="10090149" cy="4006222"/>
          </a:xfrm>
        </p:spPr>
        <p:txBody>
          <a:bodyPr>
            <a:normAutofit/>
          </a:bodyPr>
          <a:lstStyle/>
          <a:p>
            <a:pPr marL="0" marR="85725" indent="0" algn="just">
              <a:spcAft>
                <a:spcPts val="0"/>
              </a:spcAft>
              <a:buNone/>
            </a:pPr>
            <a:r>
              <a:rPr lang="de-DE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Parhalado HKBP Yogyakarta mengucapkan </a:t>
            </a:r>
            <a:r>
              <a:rPr lang="de-DE" sz="2800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  <a:r>
              <a:rPr lang="de-DE" sz="2800" b="1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Selamat Ulang Tahun</a:t>
            </a:r>
            <a:r>
              <a:rPr lang="de-DE" sz="2800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  <a:r>
              <a:rPr lang="de-DE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kepada seluruh jemaat yang ber-</a:t>
            </a:r>
            <a:r>
              <a:rPr lang="de-DE" sz="2800" b="1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Ulang Tahun Kelahira</a:t>
            </a:r>
            <a:r>
              <a:rPr lang="id-ID" sz="2800" b="1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id-ID" sz="2800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d-ID" sz="2800" b="1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 Pernikahan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</a:t>
            </a:r>
            <a:r>
              <a:rPr lang="de-DE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ari  tanggal  01</a:t>
            </a:r>
            <a:r>
              <a:rPr lang="id-ID" sz="2800" spc="-3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spc="-3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Oktober</a:t>
            </a:r>
            <a:r>
              <a:rPr lang="id-ID" sz="2800" spc="-3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2023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</a:t>
            </a:r>
            <a:r>
              <a:rPr lang="de-DE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/d 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Oktober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2023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 penuh suka cita jemaat yang berulang tahun, merenungkan firman yang tertulis di</a:t>
            </a:r>
            <a:r>
              <a:rPr lang="id-ID" sz="28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2800" b="1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Mazmur 90:12; 103:1-2: </a:t>
            </a:r>
            <a:r>
              <a:rPr lang="id-ID" sz="28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Ajarlah kami menghitung hari-hari kami sedemikian, hingga kami beroleh hati yang bijaksana. Pujilah TUHAN, hai jiwaku! Pujilah nama-Nya yang kudus, hai segenap batinku! Pujilah TUHAN, hai jiwaku, dan janganlah lupakan segala kebaikan-Nya!</a:t>
            </a:r>
            <a:endParaRPr lang="id-ID" sz="28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1090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1A022-C6B2-455D-BBEB-83297589D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2800" b="1" cap="all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Warga jemaat yang sakit </a:t>
            </a:r>
            <a:br>
              <a:rPr lang="en-US" sz="2800" b="1" cap="all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d-ID" sz="2800" b="1" cap="all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 masa pemulihan</a:t>
            </a:r>
            <a:endParaRPr lang="id-ID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27BA57-4341-49DD-B352-4193D69883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d-ID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Mari kita mendoakan kesembuhan bagi warga jemaat HKBP Yogyakarta </a:t>
            </a:r>
            <a:r>
              <a:rPr lang="en-US" sz="3600" dirty="0" err="1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dirawat</a:t>
            </a:r>
            <a:r>
              <a:rPr lang="en-US" sz="3600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en-US" sz="3600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id-ID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rumah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sakit</a:t>
            </a:r>
            <a:r>
              <a:rPr lang="id-ID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d-ID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orang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dan di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rumah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6 orang</a:t>
            </a:r>
            <a:r>
              <a:rPr lang="id-ID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TUHAN kiranya memulihkan, menyembuhkan, dan menguatkan.</a:t>
            </a:r>
            <a:endParaRPr lang="id-ID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5050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40BB8-3CC0-41A7-90F8-67411CE19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3200" b="1" cap="all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pokok-pokok doa syafaat</a:t>
            </a:r>
            <a:endParaRPr lang="id-ID" sz="6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A8ABE-CB50-46C5-A332-20242FD19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388" y="1304144"/>
            <a:ext cx="10817224" cy="47483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Menghadapi Tahun Profesionalisme Dalam Penatalayanan 2023; Proses tahapan Pemilu 2024; Penjajagan pembentukan Pospel Sedayu Kulonprogo; Pencarian lahan Pospel Wonosari, Permohonan perlindungan dari pandemi, warga jemaat yang sakit, bergumul, dan berduka; Toleransi dan kerukunan umat beragama &amp; kedamaian/kesejahteraan Indonesia; Perdamaian Dunia &amp; Keadilan; Keutuhan &amp; kedamaian warga gereja dan bangsa Indonesia; Kota Yogyakarta &amp; Bangsa Indonesia dalam rangka menghadapi dan mengatasi Pandemi Covid-19 dan proses pemulihan, dll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12694169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1DAF6-3728-4B78-911F-5E0721238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8869" y="624110"/>
            <a:ext cx="10295744" cy="1280890"/>
          </a:xfrm>
        </p:spPr>
        <p:txBody>
          <a:bodyPr>
            <a:normAutofit/>
          </a:bodyPr>
          <a:lstStyle/>
          <a:p>
            <a:pPr algn="ctr"/>
            <a:r>
              <a:rPr lang="id-ID" sz="28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KEGIATAN PELAYANAN </a:t>
            </a:r>
            <a:br>
              <a:rPr lang="en-US" sz="28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id-ID" sz="28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DI PARGODUNGAN MINGGU INI</a:t>
            </a:r>
            <a:endParaRPr lang="id-ID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0A3D21-3234-4417-998E-88A8E6E4AA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Selengkapnya dapat dibaca dalam </a:t>
            </a:r>
            <a:r>
              <a:rPr lang="id-ID" sz="3200"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softfile warta yang telah dikirimkan lewat group WA Wilayah masing-masing, atau diunduh lewat website, dan atau dalam Warta yang tertera dalam papan pengumuman</a:t>
            </a:r>
            <a:r>
              <a:rPr lang="id-ID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id-ID" sz="4400" dirty="0"/>
          </a:p>
        </p:txBody>
      </p:sp>
    </p:spTree>
    <p:extLst>
      <p:ext uri="{BB962C8B-B14F-4D97-AF65-F5344CB8AC3E}">
        <p14:creationId xmlns:p14="http://schemas.microsoft.com/office/powerpoint/2010/main" val="7863282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58C55-38AD-4C23-8D35-399EA9AF9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609822"/>
            <a:ext cx="8911687" cy="876078"/>
          </a:xfrm>
        </p:spPr>
        <p:txBody>
          <a:bodyPr>
            <a:normAutofit/>
          </a:bodyPr>
          <a:lstStyle/>
          <a:p>
            <a:pPr algn="ctr"/>
            <a:r>
              <a:rPr lang="id-ID" sz="4000" b="1" cap="all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dONATUR BUNGA ALTAR</a:t>
            </a:r>
            <a:endParaRPr lang="id-ID" sz="8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98301-B92E-4A4E-88E8-B4DE84040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388" y="1485901"/>
            <a:ext cx="10817224" cy="4087585"/>
          </a:xfrm>
        </p:spPr>
        <p:txBody>
          <a:bodyPr>
            <a:normAutofit/>
          </a:bodyPr>
          <a:lstStyle/>
          <a:p>
            <a:pPr marL="0" marR="86360" indent="0"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id-ID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Penyumbang bunga altar pada hari ini, </a:t>
            </a:r>
            <a:r>
              <a:rPr lang="id-ID" sz="4000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Minggu </a:t>
            </a:r>
            <a:r>
              <a:rPr lang="id-ID" sz="4000" u="sng" spc="-3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01 Oktober 2023</a:t>
            </a:r>
            <a:r>
              <a:rPr lang="id-ID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yaitu dari: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Keluarga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St. Ny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Niken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Sijabat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br.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Nababan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Bagi</a:t>
            </a:r>
            <a:r>
              <a:rPr lang="id-ID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berkehendak menjadi donatur bunga altar dapat menghubungi St. Dra. Ny. R.L.C. Malau br Nadeak dengan No HP: 0813-2873-9880. TUHAN memberkati</a:t>
            </a:r>
            <a:r>
              <a:rPr lang="id-ID" sz="40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id-ID" sz="40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6177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E68F8-B0FA-4ED7-A985-E529BA501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782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d-ID" sz="28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WARTA KEUANGAN</a:t>
            </a:r>
            <a:r>
              <a:rPr lang="en-US" sz="28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MINGGU</a:t>
            </a:r>
            <a:r>
              <a:rPr lang="en-US" sz="28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INI</a:t>
            </a:r>
            <a:br>
              <a:rPr lang="en-US" sz="28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id-ID" sz="36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Posisi Keuangan</a:t>
            </a:r>
            <a:endParaRPr lang="id-ID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26E56-09FD-4DB1-BFBD-0762D3653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id-ID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A7C809F-C0A9-4DA8-9ADA-6167E0C8E5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066979"/>
              </p:ext>
            </p:extLst>
          </p:nvPr>
        </p:nvGraphicFramePr>
        <p:xfrm>
          <a:off x="687388" y="1385888"/>
          <a:ext cx="10817223" cy="503550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641475">
                  <a:extLst>
                    <a:ext uri="{9D8B030D-6E8A-4147-A177-3AD203B41FA5}">
                      <a16:colId xmlns:a16="http://schemas.microsoft.com/office/drawing/2014/main" val="1022886370"/>
                    </a:ext>
                  </a:extLst>
                </a:gridCol>
                <a:gridCol w="1671637">
                  <a:extLst>
                    <a:ext uri="{9D8B030D-6E8A-4147-A177-3AD203B41FA5}">
                      <a16:colId xmlns:a16="http://schemas.microsoft.com/office/drawing/2014/main" val="444434421"/>
                    </a:ext>
                  </a:extLst>
                </a:gridCol>
                <a:gridCol w="1763036">
                  <a:extLst>
                    <a:ext uri="{9D8B030D-6E8A-4147-A177-3AD203B41FA5}">
                      <a16:colId xmlns:a16="http://schemas.microsoft.com/office/drawing/2014/main" val="622699944"/>
                    </a:ext>
                  </a:extLst>
                </a:gridCol>
                <a:gridCol w="1443377">
                  <a:extLst>
                    <a:ext uri="{9D8B030D-6E8A-4147-A177-3AD203B41FA5}">
                      <a16:colId xmlns:a16="http://schemas.microsoft.com/office/drawing/2014/main" val="2498675658"/>
                    </a:ext>
                  </a:extLst>
                </a:gridCol>
                <a:gridCol w="1443377">
                  <a:extLst>
                    <a:ext uri="{9D8B030D-6E8A-4147-A177-3AD203B41FA5}">
                      <a16:colId xmlns:a16="http://schemas.microsoft.com/office/drawing/2014/main" val="1546041383"/>
                    </a:ext>
                  </a:extLst>
                </a:gridCol>
                <a:gridCol w="1448278">
                  <a:extLst>
                    <a:ext uri="{9D8B030D-6E8A-4147-A177-3AD203B41FA5}">
                      <a16:colId xmlns:a16="http://schemas.microsoft.com/office/drawing/2014/main" val="4080331321"/>
                    </a:ext>
                  </a:extLst>
                </a:gridCol>
                <a:gridCol w="1406043">
                  <a:extLst>
                    <a:ext uri="{9D8B030D-6E8A-4147-A177-3AD203B41FA5}">
                      <a16:colId xmlns:a16="http://schemas.microsoft.com/office/drawing/2014/main" val="3173543035"/>
                    </a:ext>
                  </a:extLst>
                </a:gridCol>
              </a:tblGrid>
              <a:tr h="573741"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3200" dirty="0">
                          <a:effectLst/>
                        </a:rPr>
                        <a:t>Uraian</a:t>
                      </a:r>
                      <a:endParaRPr lang="id-ID" sz="32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1800">
                          <a:effectLst/>
                        </a:rPr>
                        <a:t>Jumlah Persembahan 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2400" dirty="0">
                          <a:effectLst/>
                        </a:rPr>
                        <a:t>Huria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1800" dirty="0">
                          <a:effectLst/>
                        </a:rPr>
                        <a:t>Sentralisasi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1800">
                          <a:effectLst/>
                        </a:rPr>
                        <a:t>Na Mamolus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1800">
                          <a:effectLst/>
                        </a:rPr>
                        <a:t> Maranatha 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1800">
                          <a:effectLst/>
                        </a:rPr>
                        <a:t> Gepulri 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42848764"/>
                  </a:ext>
                </a:extLst>
              </a:tr>
              <a:tr h="454959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2400" b="1" dirty="0">
                          <a:effectLst/>
                        </a:rPr>
                        <a:t>45%</a:t>
                      </a:r>
                      <a:endParaRPr lang="id-ID" sz="2400" b="1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2400" b="1" dirty="0">
                          <a:effectLst/>
                        </a:rPr>
                        <a:t>55%</a:t>
                      </a:r>
                      <a:endParaRPr lang="id-ID" sz="2400" b="1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6805413"/>
                  </a:ext>
                </a:extLst>
              </a:tr>
              <a:tr h="992777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Saldo Awal 23 Sept 2023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287.904.154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152.853.046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2.060.095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53.062.550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49.543.663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30.384.800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34562872"/>
                  </a:ext>
                </a:extLst>
              </a:tr>
              <a:tr h="78565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Jumlah Penerimaan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30.337.000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14.581.650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14.155.350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1.600.000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01598980"/>
                  </a:ext>
                </a:extLst>
              </a:tr>
              <a:tr h="661852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Jumlah Pengeluaran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24.183.951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8.606.050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15.277.901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300.000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08726937"/>
                  </a:ext>
                </a:extLst>
              </a:tr>
              <a:tr h="573741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Selisih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6.153.049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5.975.600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-1.122.551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1.300.000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172609"/>
                  </a:ext>
                </a:extLst>
              </a:tr>
              <a:tr h="992777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Saldo Akhir 29 Sept 2023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294.057.203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158.828.646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937.544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54.362.550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49.543.663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30.384.800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3214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86793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AC9F0-23A9-40E1-91E2-F112348AB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71700"/>
            <a:ext cx="10818812" cy="31003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>
                <a:solidFill>
                  <a:schemeClr val="tx1"/>
                </a:solidFill>
                <a:latin typeface="Cooper Black" panose="0208090404030B020404" pitchFamily="18" charset="0"/>
              </a:rPr>
              <a:t>DEMIKIAN WARTA MINGGU INI</a:t>
            </a:r>
            <a:endParaRPr lang="en-US" sz="4800" dirty="0">
              <a:solidFill>
                <a:schemeClr val="tx1"/>
              </a:solidFill>
              <a:latin typeface="Cooper Black" panose="0208090404030B020404" pitchFamily="18" charset="0"/>
            </a:endParaRPr>
          </a:p>
          <a:p>
            <a:pPr marL="0" indent="0" algn="ctr">
              <a:buNone/>
            </a:pPr>
            <a:endParaRPr lang="en-US" sz="4800" dirty="0">
              <a:solidFill>
                <a:schemeClr val="tx1"/>
              </a:solidFill>
              <a:latin typeface="Cooper Black" panose="0208090404030B020404" pitchFamily="18" charset="0"/>
            </a:endParaRPr>
          </a:p>
          <a:p>
            <a:pPr marL="0" indent="0" algn="ctr">
              <a:buNone/>
            </a:pPr>
            <a:r>
              <a:rPr lang="en-US" sz="6000">
                <a:solidFill>
                  <a:schemeClr val="tx1"/>
                </a:solidFill>
                <a:latin typeface="Cooper Black" panose="0208090404030B020404" pitchFamily="18" charset="0"/>
              </a:rPr>
              <a:t>TUHAN MEMBERKATI</a:t>
            </a:r>
            <a:endParaRPr lang="id-ID" sz="6000" dirty="0">
              <a:solidFill>
                <a:schemeClr val="tx1"/>
              </a:solidFill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757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28A1C-7FE4-4B65-ADCB-11F4E5B2D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170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d-ID" sz="32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PELAYAN IBADAH </a:t>
            </a:r>
            <a:r>
              <a:rPr lang="en-US" sz="32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HARI INI  Pukul 06:30</a:t>
            </a:r>
            <a:endParaRPr lang="id-ID" sz="66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E386D06-ECED-4707-9FA0-6F4BC32E60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6426194"/>
              </p:ext>
            </p:extLst>
          </p:nvPr>
        </p:nvGraphicFramePr>
        <p:xfrm>
          <a:off x="1028701" y="1238873"/>
          <a:ext cx="10325100" cy="5426636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453210">
                  <a:extLst>
                    <a:ext uri="{9D8B030D-6E8A-4147-A177-3AD203B41FA5}">
                      <a16:colId xmlns:a16="http://schemas.microsoft.com/office/drawing/2014/main" val="1206984265"/>
                    </a:ext>
                  </a:extLst>
                </a:gridCol>
                <a:gridCol w="7871890">
                  <a:extLst>
                    <a:ext uri="{9D8B030D-6E8A-4147-A177-3AD203B41FA5}">
                      <a16:colId xmlns:a16="http://schemas.microsoft.com/office/drawing/2014/main" val="3076241520"/>
                    </a:ext>
                  </a:extLst>
                </a:gridCol>
              </a:tblGrid>
              <a:tr h="44017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Pelayan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Pukul 06:30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34530870"/>
                  </a:ext>
                </a:extLst>
              </a:tr>
              <a:tr h="39615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Khotbah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Pdt. Bernat W. Panggabean, M.Div.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64780162"/>
                  </a:ext>
                </a:extLst>
              </a:tr>
              <a:tr h="39615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Liturgis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T.P. Silitonga, S.H.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4187556"/>
                  </a:ext>
                </a:extLst>
              </a:tr>
              <a:tr h="39615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Warta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Ir. H.S. Hutapea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30579274"/>
                  </a:ext>
                </a:extLst>
              </a:tr>
              <a:tr h="106313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Harentaon</a:t>
                      </a:r>
                      <a:endParaRPr lang="id-ID" sz="2000" dirty="0">
                        <a:effectLst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&amp; Kolektan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Ir. A.H.M.T. Lumbantobing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M. Marpaung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 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8151844"/>
                  </a:ext>
                </a:extLst>
              </a:tr>
              <a:tr h="664837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Song Leader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Can Enjoy Simbolon; Marcella br Pasaribu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2723717"/>
                  </a:ext>
                </a:extLst>
              </a:tr>
              <a:tr h="39615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Pemusik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32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Timothy Panggabean; Boy Simamamora; Rinto Simamora; Yericho Siahaan; Zefanya Br Sianturi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898915"/>
                  </a:ext>
                </a:extLst>
              </a:tr>
              <a:tr h="39615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Op. Slide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Theo Siregar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2117717"/>
                  </a:ext>
                </a:extLst>
              </a:tr>
              <a:tr h="39615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Op. Sound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Okto Manalu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85244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Op. Kamera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32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id-ID" sz="2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3510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0803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957E9-F08F-42BE-91FB-72E2F3C2B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2825" y="750427"/>
            <a:ext cx="8911687" cy="661765"/>
          </a:xfrm>
        </p:spPr>
        <p:txBody>
          <a:bodyPr>
            <a:normAutofit/>
          </a:bodyPr>
          <a:lstStyle/>
          <a:p>
            <a:r>
              <a:rPr lang="id-ID" sz="32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PELAYAN IBADAH </a:t>
            </a:r>
            <a:r>
              <a:rPr lang="en-US" sz="32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HARI INI  Pukul 09:00</a:t>
            </a:r>
            <a:endParaRPr lang="id-ID" sz="32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3C4DBA8-44AA-4240-A621-80F8822B81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0419487"/>
              </p:ext>
            </p:extLst>
          </p:nvPr>
        </p:nvGraphicFramePr>
        <p:xfrm>
          <a:off x="857251" y="1529254"/>
          <a:ext cx="10647362" cy="5181521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530065">
                  <a:extLst>
                    <a:ext uri="{9D8B030D-6E8A-4147-A177-3AD203B41FA5}">
                      <a16:colId xmlns:a16="http://schemas.microsoft.com/office/drawing/2014/main" val="376096191"/>
                    </a:ext>
                  </a:extLst>
                </a:gridCol>
                <a:gridCol w="8117297">
                  <a:extLst>
                    <a:ext uri="{9D8B030D-6E8A-4147-A177-3AD203B41FA5}">
                      <a16:colId xmlns:a16="http://schemas.microsoft.com/office/drawing/2014/main" val="2466169114"/>
                    </a:ext>
                  </a:extLst>
                </a:gridCol>
              </a:tblGrid>
              <a:tr h="42921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Pelayan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Pukul 09:00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47775990"/>
                  </a:ext>
                </a:extLst>
              </a:tr>
              <a:tr h="38629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Khotbah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28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Pdt. Irena A. Sitorus, S.Th.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3308485"/>
                  </a:ext>
                </a:extLst>
              </a:tr>
              <a:tr h="38629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Liturgis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8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J. Sigalingging, S.E.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50246440"/>
                  </a:ext>
                </a:extLst>
              </a:tr>
              <a:tr h="38629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Warta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8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St. H. Pasaribu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70079911"/>
                  </a:ext>
                </a:extLst>
              </a:tr>
              <a:tr h="103667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Harentaon</a:t>
                      </a:r>
                      <a:endParaRPr lang="id-ID" sz="2000" dirty="0">
                        <a:effectLst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&amp; Kolektan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  <a:tabLst>
                          <a:tab pos="789940" algn="l"/>
                        </a:tabLst>
                      </a:pPr>
                      <a:r>
                        <a:rPr lang="id-ID" sz="28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H.S.L. Simamora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85725">
                        <a:lnSpc>
                          <a:spcPct val="80000"/>
                        </a:lnSpc>
                        <a:tabLst>
                          <a:tab pos="789940" algn="l"/>
                        </a:tabLst>
                      </a:pPr>
                      <a:r>
                        <a:rPr lang="id-ID" sz="28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Ir. H.S. Hutapea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8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L. Lumbanraja, S.E.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8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Prof. Dr. Baldric Siregar, MBA, CMA, CA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6983128"/>
                  </a:ext>
                </a:extLst>
              </a:tr>
              <a:tr h="38629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Song Leader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8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 Enjoy Simbolon; Ny. Panggabean br Purba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6114982"/>
                  </a:ext>
                </a:extLst>
              </a:tr>
              <a:tr h="38629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Pemusik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8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Timothy Panggabean; Boy Simamamora; Rinto Simamora; Yericho Siahaan; Zefanya Br Sianturi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6042075"/>
                  </a:ext>
                </a:extLst>
              </a:tr>
              <a:tr h="38629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Op. Slide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8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Theo Siregar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9607814"/>
                  </a:ext>
                </a:extLst>
              </a:tr>
              <a:tr h="38629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Op. Sound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8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Okto Manalu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13717034"/>
                  </a:ext>
                </a:extLst>
              </a:tr>
              <a:tr h="38629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Op. Kamera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8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Bagas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631546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60965306-D17A-4F91-A34B-426E6071A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95155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41552-F2C4-422D-890F-0CD4532F6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PELAYAN IBADAH </a:t>
            </a:r>
            <a:r>
              <a:rPr lang="en-US" sz="32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HARI INI  Pukul 15:30</a:t>
            </a:r>
            <a:endParaRPr lang="id-ID" sz="32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E35AD46-175A-41ED-AFEF-D7D347CA4D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7785062"/>
              </p:ext>
            </p:extLst>
          </p:nvPr>
        </p:nvGraphicFramePr>
        <p:xfrm>
          <a:off x="961697" y="1406909"/>
          <a:ext cx="10011104" cy="4730496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378875">
                  <a:extLst>
                    <a:ext uri="{9D8B030D-6E8A-4147-A177-3AD203B41FA5}">
                      <a16:colId xmlns:a16="http://schemas.microsoft.com/office/drawing/2014/main" val="4279218419"/>
                    </a:ext>
                  </a:extLst>
                </a:gridCol>
                <a:gridCol w="7632229">
                  <a:extLst>
                    <a:ext uri="{9D8B030D-6E8A-4147-A177-3AD203B41FA5}">
                      <a16:colId xmlns:a16="http://schemas.microsoft.com/office/drawing/2014/main" val="4066229825"/>
                    </a:ext>
                  </a:extLst>
                </a:gridCol>
              </a:tblGrid>
              <a:tr h="42143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3200" dirty="0">
                          <a:effectLst/>
                        </a:rPr>
                        <a:t>Pelayan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3200">
                          <a:effectLst/>
                        </a:rPr>
                        <a:t>Pukul 15:30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01599972"/>
                  </a:ext>
                </a:extLst>
              </a:tr>
              <a:tr h="37929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Khotbah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Pdt. Abner B. Panjaitan, M.Div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44510716"/>
                  </a:ext>
                </a:extLst>
              </a:tr>
              <a:tr h="37929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Liturgis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L.M.H. Hutapea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03669097"/>
                  </a:ext>
                </a:extLst>
              </a:tr>
              <a:tr h="37929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Warta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P. J. Sinaga, S.T.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4017434"/>
                  </a:ext>
                </a:extLst>
              </a:tr>
              <a:tr h="1017879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Harentaon</a:t>
                      </a:r>
                      <a:endParaRPr lang="id-ID" sz="2400" dirty="0">
                        <a:effectLst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&amp; Kolektan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  <a:tabLst>
                          <a:tab pos="716915" algn="l"/>
                        </a:tabLst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Ny. N.D.P. Sijabat br Nababan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85725">
                        <a:lnSpc>
                          <a:spcPct val="80000"/>
                        </a:lnSpc>
                        <a:tabLst>
                          <a:tab pos="716915" algn="l"/>
                        </a:tabLst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Drs. P.S.M. Simanjuntak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tabLst>
                          <a:tab pos="716915" algn="l"/>
                        </a:tabLst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T.P. Silitonga, S.H.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7403737"/>
                  </a:ext>
                </a:extLst>
              </a:tr>
              <a:tr h="37929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Song Leader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Rinaldy Nababan; Nova br Tinambunan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47534411"/>
                  </a:ext>
                </a:extLst>
              </a:tr>
              <a:tr h="37929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Pemusik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Ny. N. Hutagaol Br Situmeang; Marlon Lubis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1225780"/>
                  </a:ext>
                </a:extLst>
              </a:tr>
              <a:tr h="37929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Op. Slide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Coryn Hutahaean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6093393"/>
                  </a:ext>
                </a:extLst>
              </a:tr>
              <a:tr h="37929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Op. Sound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Juan Siahaan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007836"/>
                  </a:ext>
                </a:extLst>
              </a:tr>
              <a:tr h="37929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Op. Kamera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32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Raphael Panggabean</a:t>
                      </a:r>
                      <a:endParaRPr lang="id-ID" sz="2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8058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6644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B7888-302C-4D8C-9034-3B5B364F6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6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PELAYAN IBADAH </a:t>
            </a:r>
            <a:r>
              <a:rPr lang="en-US" sz="36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HARI INI  Pukul 17:30</a:t>
            </a:r>
            <a:endParaRPr lang="id-ID" sz="36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0B430F4-E488-4AA9-BB34-EBA78CC67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1535338"/>
              </p:ext>
            </p:extLst>
          </p:nvPr>
        </p:nvGraphicFramePr>
        <p:xfrm>
          <a:off x="687388" y="1277007"/>
          <a:ext cx="10528300" cy="4784847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501773">
                  <a:extLst>
                    <a:ext uri="{9D8B030D-6E8A-4147-A177-3AD203B41FA5}">
                      <a16:colId xmlns:a16="http://schemas.microsoft.com/office/drawing/2014/main" val="701946406"/>
                    </a:ext>
                  </a:extLst>
                </a:gridCol>
                <a:gridCol w="8026527">
                  <a:extLst>
                    <a:ext uri="{9D8B030D-6E8A-4147-A177-3AD203B41FA5}">
                      <a16:colId xmlns:a16="http://schemas.microsoft.com/office/drawing/2014/main" val="1439297013"/>
                    </a:ext>
                  </a:extLst>
                </a:gridCol>
              </a:tblGrid>
              <a:tr h="452978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3200" dirty="0">
                          <a:effectLst/>
                        </a:rPr>
                        <a:t>Pelayan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3200">
                          <a:effectLst/>
                        </a:rPr>
                        <a:t>Pukul 17:30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41494225"/>
                  </a:ext>
                </a:extLst>
              </a:tr>
              <a:tr h="407679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Khotbah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28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Pdt. Irene br Rajagukguk, S.Th.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57522439"/>
                  </a:ext>
                </a:extLst>
              </a:tr>
              <a:tr h="407679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Liturgis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8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Ny. A.Ch. Silitonga br Manullang, S.S.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7777590"/>
                  </a:ext>
                </a:extLst>
              </a:tr>
              <a:tr h="407679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Warta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8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Ir. D.G.B. Sidabutar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73889446"/>
                  </a:ext>
                </a:extLst>
              </a:tr>
              <a:tr h="1094068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Harentaon</a:t>
                      </a:r>
                      <a:endParaRPr lang="id-ID" sz="2400" dirty="0">
                        <a:effectLst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&amp; Kolektan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8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Ny. R.A. Pangaribuan br Simanjuntak, M.T.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28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R.R. Malau, S.Pd.K.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8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Ny. N.D.P. Sijabat br Nababan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6652114"/>
                  </a:ext>
                </a:extLst>
              </a:tr>
              <a:tr h="407679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Song Leader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8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Anggiyos Marpaung; Nova br Tinambunan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9645472"/>
                  </a:ext>
                </a:extLst>
              </a:tr>
              <a:tr h="407679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Pemusik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8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Ny. N. Hutagaol Br Situmeang; Marlon Lubis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0583034"/>
                  </a:ext>
                </a:extLst>
              </a:tr>
              <a:tr h="407679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Op. Slide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8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Coryn Hutahaean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38714552"/>
                  </a:ext>
                </a:extLst>
              </a:tr>
              <a:tr h="407679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Op. Sound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8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Juan Siahaan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2791841"/>
                  </a:ext>
                </a:extLst>
              </a:tr>
              <a:tr h="274671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Op. Kamera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8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Raphael Panggabean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6529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3290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F487F-285E-45C6-B8B6-5FAD62EB4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424085"/>
            <a:ext cx="8911687" cy="633190"/>
          </a:xfrm>
        </p:spPr>
        <p:txBody>
          <a:bodyPr>
            <a:normAutofit fontScale="90000"/>
          </a:bodyPr>
          <a:lstStyle/>
          <a:p>
            <a:pPr algn="ctr"/>
            <a:r>
              <a:rPr lang="id-ID" sz="28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JADWAL PARTANGIANGAN WILAYAH MINGGU INI:</a:t>
            </a:r>
            <a:endParaRPr lang="id-ID" sz="6000" dirty="0"/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C874DFBE-CBB0-4CF9-BE2C-BA84CE0CE2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5344350"/>
              </p:ext>
            </p:extLst>
          </p:nvPr>
        </p:nvGraphicFramePr>
        <p:xfrm>
          <a:off x="828675" y="1443038"/>
          <a:ext cx="10401300" cy="44719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3791">
                  <a:extLst>
                    <a:ext uri="{9D8B030D-6E8A-4147-A177-3AD203B41FA5}">
                      <a16:colId xmlns:a16="http://schemas.microsoft.com/office/drawing/2014/main" val="1525084067"/>
                    </a:ext>
                  </a:extLst>
                </a:gridCol>
                <a:gridCol w="912349">
                  <a:extLst>
                    <a:ext uri="{9D8B030D-6E8A-4147-A177-3AD203B41FA5}">
                      <a16:colId xmlns:a16="http://schemas.microsoft.com/office/drawing/2014/main" val="1058044676"/>
                    </a:ext>
                  </a:extLst>
                </a:gridCol>
                <a:gridCol w="2554321">
                  <a:extLst>
                    <a:ext uri="{9D8B030D-6E8A-4147-A177-3AD203B41FA5}">
                      <a16:colId xmlns:a16="http://schemas.microsoft.com/office/drawing/2014/main" val="1706122580"/>
                    </a:ext>
                  </a:extLst>
                </a:gridCol>
                <a:gridCol w="3282658">
                  <a:extLst>
                    <a:ext uri="{9D8B030D-6E8A-4147-A177-3AD203B41FA5}">
                      <a16:colId xmlns:a16="http://schemas.microsoft.com/office/drawing/2014/main" val="2308867730"/>
                    </a:ext>
                  </a:extLst>
                </a:gridCol>
                <a:gridCol w="912349">
                  <a:extLst>
                    <a:ext uri="{9D8B030D-6E8A-4147-A177-3AD203B41FA5}">
                      <a16:colId xmlns:a16="http://schemas.microsoft.com/office/drawing/2014/main" val="1265253826"/>
                    </a:ext>
                  </a:extLst>
                </a:gridCol>
                <a:gridCol w="912349">
                  <a:extLst>
                    <a:ext uri="{9D8B030D-6E8A-4147-A177-3AD203B41FA5}">
                      <a16:colId xmlns:a16="http://schemas.microsoft.com/office/drawing/2014/main" val="54391868"/>
                    </a:ext>
                  </a:extLst>
                </a:gridCol>
                <a:gridCol w="733483">
                  <a:extLst>
                    <a:ext uri="{9D8B030D-6E8A-4147-A177-3AD203B41FA5}">
                      <a16:colId xmlns:a16="http://schemas.microsoft.com/office/drawing/2014/main" val="1198049156"/>
                    </a:ext>
                  </a:extLst>
                </a:gridCol>
              </a:tblGrid>
              <a:tr h="1035537">
                <a:tc>
                  <a:txBody>
                    <a:bodyPr/>
                    <a:lstStyle/>
                    <a:p>
                      <a:pPr marR="85725" algn="ctr"/>
                      <a:r>
                        <a:rPr lang="id-ID" sz="2000" dirty="0">
                          <a:effectLst/>
                        </a:rPr>
                        <a:t>Waktu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>
                          <a:effectLst/>
                        </a:rPr>
                        <a:t>Pukul</a:t>
                      </a:r>
                      <a:endParaRPr lang="id-ID" sz="1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 algn="ctr"/>
                      <a:r>
                        <a:rPr lang="id-ID" sz="2000">
                          <a:effectLst/>
                        </a:rPr>
                        <a:t>Nama Keluarga</a:t>
                      </a:r>
                      <a:endParaRPr lang="id-ID" sz="1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 algn="ctr"/>
                      <a:r>
                        <a:rPr lang="id-ID" sz="2000">
                          <a:effectLst/>
                        </a:rPr>
                        <a:t>Alamat</a:t>
                      </a:r>
                      <a:endParaRPr lang="id-ID" sz="1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>
                          <a:effectLst/>
                        </a:rPr>
                        <a:t>Wilayah</a:t>
                      </a:r>
                      <a:endParaRPr lang="id-ID" sz="1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>
                          <a:effectLst/>
                        </a:rPr>
                        <a:t>Litg.</a:t>
                      </a:r>
                      <a:endParaRPr lang="id-ID" sz="1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>
                          <a:effectLst/>
                        </a:rPr>
                        <a:t>Khot.</a:t>
                      </a:r>
                      <a:endParaRPr lang="id-ID" sz="1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36992325"/>
                  </a:ext>
                </a:extLst>
              </a:tr>
              <a:tr h="1718225"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Selasa 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03 Okt </a:t>
                      </a:r>
                      <a:r>
                        <a:rPr lang="id-ID" sz="2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‘2</a:t>
                      </a:r>
                      <a:r>
                        <a:rPr lang="en-US" sz="2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3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9685" algn="ctr"/>
                      <a:r>
                        <a:rPr lang="en-US" sz="2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18.00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9685" algn="ctr"/>
                      <a:r>
                        <a:rPr lang="en-US" sz="2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O Sinabutar/M br Sitio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Jl. Parangtritis Km. 10; Perum. Samora Kav B-2, Bantul.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Selatan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60018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RES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Pdt.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89848032"/>
                  </a:ext>
                </a:extLst>
              </a:tr>
              <a:tr h="1718225"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Rabu 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04 Okt </a:t>
                      </a:r>
                      <a:r>
                        <a:rPr lang="id-ID" sz="2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‘2</a:t>
                      </a:r>
                      <a:r>
                        <a:rPr lang="en-US" sz="2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3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9685" algn="ctr"/>
                      <a:r>
                        <a:rPr lang="en-US" sz="2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19.00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9685" algn="ctr"/>
                      <a:r>
                        <a:rPr lang="en-US" sz="2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Ny. E.U Pardede br Simarmata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Pelaksanaan di Sopogodang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Barat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40039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LL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Pdt.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11505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042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B24E4-D141-4ACC-A847-971B4F67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47503"/>
          </a:xfrm>
        </p:spPr>
        <p:txBody>
          <a:bodyPr>
            <a:normAutofit/>
          </a:bodyPr>
          <a:lstStyle/>
          <a:p>
            <a:pPr lvl="0" algn="just">
              <a:lnSpc>
                <a:spcPct val="90000"/>
              </a:lnSpc>
              <a:buSzPts val="1050"/>
            </a:pPr>
            <a:r>
              <a:rPr lang="en-US" sz="40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PENGHIBURAN</a:t>
            </a:r>
            <a:r>
              <a:rPr lang="en-US" sz="40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40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DIAKONAL</a:t>
            </a:r>
            <a:endParaRPr lang="id-ID" sz="40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E58B38-16FF-4A57-8CB7-0958797DE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00" y="2133600"/>
            <a:ext cx="10704512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Gereja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kita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me</a:t>
            </a:r>
            <a:r>
              <a:rPr lang="id-ID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laksanakan ibadah penghiburan diakona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l, p</a:t>
            </a:r>
            <a:r>
              <a:rPr lang="id-ID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 hari </a:t>
            </a:r>
            <a:r>
              <a:rPr lang="en-US" sz="4000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Rabu, 04 </a:t>
            </a:r>
            <a:r>
              <a:rPr lang="en-US" sz="4000" u="sng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Oktober</a:t>
            </a:r>
            <a:r>
              <a:rPr lang="en-US" sz="4000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2023 </a:t>
            </a:r>
            <a:r>
              <a:rPr lang="id-ID" sz="4000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pukul</a:t>
            </a:r>
            <a:r>
              <a:rPr lang="en-US" sz="4000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19:00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bagi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Keluarga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Ny.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E.U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Pardede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br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Simarmata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Wilayah Barat 40039.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Pelaksanaan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Sopogodang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id-ID" sz="4000" dirty="0"/>
          </a:p>
        </p:txBody>
      </p:sp>
    </p:spTree>
    <p:extLst>
      <p:ext uri="{BB962C8B-B14F-4D97-AF65-F5344CB8AC3E}">
        <p14:creationId xmlns:p14="http://schemas.microsoft.com/office/powerpoint/2010/main" val="70555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0B40A-8607-4E06-8533-61E4894A4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47490"/>
          </a:xfrm>
        </p:spPr>
        <p:txBody>
          <a:bodyPr>
            <a:normAutofit/>
          </a:bodyPr>
          <a:lstStyle/>
          <a:p>
            <a:pPr marR="85725" lvl="0" algn="just">
              <a:lnSpc>
                <a:spcPct val="90000"/>
              </a:lnSpc>
              <a:spcAft>
                <a:spcPts val="0"/>
              </a:spcAft>
              <a:buSzPts val="1050"/>
            </a:pPr>
            <a:r>
              <a:rPr lang="id-ID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WARGA JEMAAT BARU </a:t>
            </a:r>
            <a:endParaRPr lang="id-ID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0B3B9-6B15-4761-BDC5-9B152C6CE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413" y="1485901"/>
            <a:ext cx="10490199" cy="490061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85000"/>
              </a:lnSpc>
              <a:buNone/>
            </a:pP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Mulai hari ini,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Minggu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01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Oktober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2023,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diterima menjadi warga jemaat HKBP Yogyakarta, yakni: </a:t>
            </a:r>
            <a:endParaRPr lang="id-ID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85000"/>
              </a:lnSpc>
              <a:buFont typeface="+mj-lt"/>
              <a:buAutoNum type="arabicPeriod"/>
            </a:pP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Keluarga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Bapak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Jefpri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Donatan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Hutagalung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/ Ibu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Rewinda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Elisabet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 orang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anak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Datang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HKBP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Anugerah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Resort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Terpadu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Jambi –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Distrik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XXV Jambi.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Alamat tempat tinggal di: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Kompleks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Pangkalan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Udara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Adisucipto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Blok F (Flat Jupiter No. 15) - Yogyakarta, m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asuk dalam pelayanan Wilayah 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Timur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dengan Nomor Registrasi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Jemaat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20236. (</a:t>
            </a:r>
            <a:r>
              <a:rPr lang="en-US" sz="2800" i="1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Ikut</a:t>
            </a:r>
            <a:r>
              <a:rPr lang="en-US" sz="2800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2800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ibadah </a:t>
            </a:r>
            <a:r>
              <a:rPr lang="en-US" sz="2800" i="1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pukul</a:t>
            </a:r>
            <a:r>
              <a:rPr lang="en-US" sz="2800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15:30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id-ID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8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Keluarga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Bapak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Ayub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Jaya Putra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Pasaribu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/ Ibu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Septy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Haryaningsih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Sitanggang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 orang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anak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Datang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Gereja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Kalimantan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Evangelis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Resort Balikpapan.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Alamat tempat tinggal di: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Komplek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Kragilan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Residence No. A1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Kragilan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Tamanan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Banguntapan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Bantul, m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asuk dalam pelayanan Wilayah 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Selatan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dengan Nomor Registrasi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Jemaat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30246. (</a:t>
            </a:r>
            <a:r>
              <a:rPr lang="en-US" sz="2800" i="1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Ikut</a:t>
            </a:r>
            <a:r>
              <a:rPr lang="en-US" sz="2800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2800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ibadah </a:t>
            </a:r>
            <a:r>
              <a:rPr lang="en-US" sz="2800" i="1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pukul</a:t>
            </a:r>
            <a:r>
              <a:rPr lang="en-US" sz="2800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09:00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id-ID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 ini, Majelis Jemaat mengucapkan selamat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menjadi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jemaat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baru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TUHAN memberkati.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74547530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2481</TotalTime>
  <Words>2187</Words>
  <Application>Microsoft Office PowerPoint</Application>
  <PresentationFormat>Widescreen</PresentationFormat>
  <Paragraphs>239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40" baseType="lpstr">
      <vt:lpstr>Arial</vt:lpstr>
      <vt:lpstr>Arial Black</vt:lpstr>
      <vt:lpstr>Arial Narrow</vt:lpstr>
      <vt:lpstr>Arial Rounded MT Bold</vt:lpstr>
      <vt:lpstr>Bookman Old Style</vt:lpstr>
      <vt:lpstr>Calibri</vt:lpstr>
      <vt:lpstr>Century Gothic</vt:lpstr>
      <vt:lpstr>Cooper Black</vt:lpstr>
      <vt:lpstr>Gill Sans MT</vt:lpstr>
      <vt:lpstr>Wingdings 3</vt:lpstr>
      <vt:lpstr>Wisp</vt:lpstr>
      <vt:lpstr>Warta Jemaat  HKBP Yogyakarta Minggu XVI Dung TRINITATIS  01 Oktober 2023</vt:lpstr>
      <vt:lpstr>NAMA, ARTI, DAN TOPIK MINGGU</vt:lpstr>
      <vt:lpstr>PELAYAN IBADAH HARI INI  Pukul 06:30</vt:lpstr>
      <vt:lpstr>PELAYAN IBADAH HARI INI  Pukul 09:00</vt:lpstr>
      <vt:lpstr>PELAYAN IBADAH HARI INI  Pukul 15:30</vt:lpstr>
      <vt:lpstr>PELAYAN IBADAH HARI INI  Pukul 17:30</vt:lpstr>
      <vt:lpstr>JADWAL PARTANGIANGAN WILAYAH MINGGU INI:</vt:lpstr>
      <vt:lpstr>PENGHIBURAN DIAKONAL</vt:lpstr>
      <vt:lpstr>WARGA JEMAAT BARU </vt:lpstr>
      <vt:lpstr>kunjungan gerejawi (Tamu Huria) </vt:lpstr>
      <vt:lpstr>PEMBERIAN ULOS HUT 70 TAHUN</vt:lpstr>
      <vt:lpstr>PANITIA NATAL DAN TAHUN BARU 2023-2024 </vt:lpstr>
      <vt:lpstr>PELEAN TANGGAP BENCANA DISTRIK XVIII JABARTENGDIY </vt:lpstr>
      <vt:lpstr>KEGIATAN PENYAMBUTAN MAHASISWA BARU,  7-8 OKTOBER 2023 </vt:lpstr>
      <vt:lpstr>KAFETARIA NAPOSO HKBP YOGYAKARTA </vt:lpstr>
      <vt:lpstr>PESTA GOTILON: MINGGU 08 OKTOBER 2023 </vt:lpstr>
      <vt:lpstr>penghargaan diakonia  kepada siswa berprestasi 2022-2023</vt:lpstr>
      <vt:lpstr>TAHAPAN PEMBANGUNAN RUANG IBADAH  SEKOLAH MINGGU-REMAJA DAN RUMAH PASTORI </vt:lpstr>
      <vt:lpstr>TOKTOK RIPE DAN DONASI PEMBANGUNAN </vt:lpstr>
      <vt:lpstr>WARTA PANITIA PEMBANGUNAN</vt:lpstr>
      <vt:lpstr>KEBERSIHAN LINGKUNGAN </vt:lpstr>
      <vt:lpstr>PENERIMAAN PELAYAN GURU SEKOLAH MINGGU,  PENDAMPING REMAJA &amp; TIM MUSIK DAN IBADAH</vt:lpstr>
      <vt:lpstr>DAFTAR YANG BERULANG TAHUN KELAHIRAN dan PERNIKAHAN</vt:lpstr>
      <vt:lpstr>Warga jemaat yang sakit  dan masa pemulihan</vt:lpstr>
      <vt:lpstr>pokok-pokok doa syafaat</vt:lpstr>
      <vt:lpstr>KEGIATAN PELAYANAN  DI PARGODUNGAN MINGGU INI</vt:lpstr>
      <vt:lpstr>dONATUR BUNGA ALTAR</vt:lpstr>
      <vt:lpstr>WARTA KEUANGAN MINGGU INI Posisi Keuangan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Warta Jemaat  HKBP Yogyakarta</dc:title>
  <dc:creator>HKBPJOGJA</dc:creator>
  <cp:lastModifiedBy>HKBPJOGJA</cp:lastModifiedBy>
  <cp:revision>541</cp:revision>
  <cp:lastPrinted>2023-03-11T04:51:58Z</cp:lastPrinted>
  <dcterms:created xsi:type="dcterms:W3CDTF">2023-03-09T02:41:04Z</dcterms:created>
  <dcterms:modified xsi:type="dcterms:W3CDTF">2023-09-30T06:52:17Z</dcterms:modified>
</cp:coreProperties>
</file>