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5" r:id="rId1"/>
  </p:sldMasterIdLst>
  <p:notesMasterIdLst>
    <p:notesMasterId r:id="rId28"/>
  </p:notesMasterIdLst>
  <p:sldIdLst>
    <p:sldId id="256" r:id="rId2"/>
    <p:sldId id="257" r:id="rId3"/>
    <p:sldId id="258" r:id="rId4"/>
    <p:sldId id="276" r:id="rId5"/>
    <p:sldId id="277" r:id="rId6"/>
    <p:sldId id="278" r:id="rId7"/>
    <p:sldId id="388" r:id="rId8"/>
    <p:sldId id="391" r:id="rId9"/>
    <p:sldId id="392" r:id="rId10"/>
    <p:sldId id="396" r:id="rId11"/>
    <p:sldId id="372" r:id="rId12"/>
    <p:sldId id="370" r:id="rId13"/>
    <p:sldId id="381" r:id="rId14"/>
    <p:sldId id="377" r:id="rId15"/>
    <p:sldId id="340" r:id="rId16"/>
    <p:sldId id="380" r:id="rId17"/>
    <p:sldId id="394" r:id="rId18"/>
    <p:sldId id="346" r:id="rId19"/>
    <p:sldId id="395" r:id="rId20"/>
    <p:sldId id="319" r:id="rId21"/>
    <p:sldId id="269" r:id="rId22"/>
    <p:sldId id="270" r:id="rId23"/>
    <p:sldId id="271" r:id="rId24"/>
    <p:sldId id="274" r:id="rId25"/>
    <p:sldId id="275" r:id="rId26"/>
    <p:sldId id="286" r:id="rId2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56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F509016-1A23-4D1F-878A-26B1A51FCEB0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2C23AC5-BCC4-4A1B-9864-A8E60B6A0D8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22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503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594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09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3687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582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4597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1731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036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690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22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77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84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677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61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004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12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EE3A-6913-4AE3-BB36-52854A52E141}" type="datetimeFigureOut">
              <a:rPr lang="id-ID" smtClean="0"/>
              <a:t>23/12/2023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821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  <p:sldLayoutId id="2147484098" r:id="rId13"/>
    <p:sldLayoutId id="2147484099" r:id="rId14"/>
    <p:sldLayoutId id="2147484100" r:id="rId15"/>
    <p:sldLayoutId id="21474841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5DACE72-9646-4D6A-B1B0-5541D8E090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33"/>
          <a:stretch/>
        </p:blipFill>
        <p:spPr>
          <a:xfrm rot="16200000">
            <a:off x="2862721" y="-2341271"/>
            <a:ext cx="6466557" cy="112461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4ACA19-B6C7-48FE-812F-4C3EC53AA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577" y="3429000"/>
            <a:ext cx="11246186" cy="30375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Warta </a:t>
            </a:r>
            <a:r>
              <a:rPr lang="en-US" sz="6700" dirty="0" err="1">
                <a:solidFill>
                  <a:schemeClr val="bg1"/>
                </a:solidFill>
                <a:latin typeface="Arial Black" panose="020B0A04020102020204" pitchFamily="34" charset="0"/>
              </a:rPr>
              <a:t>Jemaat</a:t>
            </a:r>
            <a:r>
              <a:rPr lang="en-US" sz="67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HKBP Yogyakarta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Minggu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ADVEN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IV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24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Desember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2023</a:t>
            </a:r>
            <a:endParaRPr lang="id-ID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7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1F769-4796-47B9-A9CF-B9C75B5B1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939" y="624110"/>
            <a:ext cx="9718674" cy="1280890"/>
          </a:xfrm>
        </p:spPr>
        <p:txBody>
          <a:bodyPr>
            <a:normAutofit/>
          </a:bodyPr>
          <a:lstStyle/>
          <a:p>
            <a:pPr lvl="0" algn="ctr">
              <a:buSzPts val="1050"/>
            </a:pP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TATA IBADAH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KELUARGA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PERGANTIAN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2023-2024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PUKUL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00:00 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0A62-4829-45D4-B309-384013847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1905000"/>
            <a:ext cx="10718799" cy="40062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menyediakan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Tata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pergantian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 – 2024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00:00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Hardcopy (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tersedia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onsistori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Softcopy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didownload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website HKBP Yogyakarta;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hkbpjogja.org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Demikian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diiformasikan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kiranya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pergantain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menyambut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828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8D1A-F19D-46EC-8F51-1A751EADF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624110"/>
            <a:ext cx="9932987" cy="733203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80000"/>
              </a:lnSpc>
            </a:pPr>
            <a:r>
              <a:rPr lang="id-ID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JADWAL IBADAH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MINGGU</a:t>
            </a:r>
            <a:r>
              <a:rPr lang="en-US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,</a:t>
            </a:r>
            <a:r>
              <a:rPr lang="id-ID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 ADVENT &amp; NATAL 202</a:t>
            </a:r>
            <a:r>
              <a:rPr lang="en-US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3</a:t>
            </a:r>
            <a:br>
              <a:rPr lang="en-US" sz="2800" b="1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DAN TAHUN BARU 202</a:t>
            </a:r>
            <a:r>
              <a:rPr lang="en-US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4</a:t>
            </a:r>
            <a:r>
              <a:rPr lang="id-ID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abic Typesetting" panose="03020402040406030203" pitchFamily="66" charset="-78"/>
              </a:rPr>
              <a:t> DI HKBP YOGYAKARTA</a:t>
            </a:r>
            <a:r>
              <a:rPr lang="id-ID" sz="28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id-ID" sz="24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sz="6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35DA63-1E4D-468F-856D-7A487E6BB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642214"/>
              </p:ext>
            </p:extLst>
          </p:nvPr>
        </p:nvGraphicFramePr>
        <p:xfrm>
          <a:off x="1128713" y="1585912"/>
          <a:ext cx="10375899" cy="4518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414">
                  <a:extLst>
                    <a:ext uri="{9D8B030D-6E8A-4147-A177-3AD203B41FA5}">
                      <a16:colId xmlns:a16="http://schemas.microsoft.com/office/drawing/2014/main" val="447573961"/>
                    </a:ext>
                  </a:extLst>
                </a:gridCol>
                <a:gridCol w="910459">
                  <a:extLst>
                    <a:ext uri="{9D8B030D-6E8A-4147-A177-3AD203B41FA5}">
                      <a16:colId xmlns:a16="http://schemas.microsoft.com/office/drawing/2014/main" val="1801933601"/>
                    </a:ext>
                  </a:extLst>
                </a:gridCol>
                <a:gridCol w="1092808">
                  <a:extLst>
                    <a:ext uri="{9D8B030D-6E8A-4147-A177-3AD203B41FA5}">
                      <a16:colId xmlns:a16="http://schemas.microsoft.com/office/drawing/2014/main" val="436449016"/>
                    </a:ext>
                  </a:extLst>
                </a:gridCol>
                <a:gridCol w="1819635">
                  <a:extLst>
                    <a:ext uri="{9D8B030D-6E8A-4147-A177-3AD203B41FA5}">
                      <a16:colId xmlns:a16="http://schemas.microsoft.com/office/drawing/2014/main" val="3402174792"/>
                    </a:ext>
                  </a:extLst>
                </a:gridCol>
                <a:gridCol w="4551013">
                  <a:extLst>
                    <a:ext uri="{9D8B030D-6E8A-4147-A177-3AD203B41FA5}">
                      <a16:colId xmlns:a16="http://schemas.microsoft.com/office/drawing/2014/main" val="3312024554"/>
                    </a:ext>
                  </a:extLst>
                </a:gridCol>
                <a:gridCol w="1638570">
                  <a:extLst>
                    <a:ext uri="{9D8B030D-6E8A-4147-A177-3AD203B41FA5}">
                      <a16:colId xmlns:a16="http://schemas.microsoft.com/office/drawing/2014/main" val="241841549"/>
                    </a:ext>
                  </a:extLst>
                </a:gridCol>
              </a:tblGrid>
              <a:tr h="369094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No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Hari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Tanggal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Pukul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Acara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Tempat / Penyelenggara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0450808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Minggu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r>
                        <a:rPr lang="id-ID" sz="1400">
                          <a:effectLst/>
                        </a:rPr>
                        <a:t>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06:30; 09:00;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15:30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Ibadah/Perayaan Adven IV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6734189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Minggu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24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1</a:t>
                      </a:r>
                      <a:r>
                        <a:rPr lang="en-US" sz="1400">
                          <a:effectLst/>
                        </a:rPr>
                        <a:t>8</a:t>
                      </a:r>
                      <a:r>
                        <a:rPr lang="id-ID" sz="1400">
                          <a:effectLst/>
                        </a:rPr>
                        <a:t>:00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Ibadah Malam Natal Kudus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5096657"/>
                  </a:ext>
                </a:extLst>
              </a:tr>
              <a:tr h="9227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 dirty="0" err="1">
                          <a:effectLst/>
                        </a:rPr>
                        <a:t>Senin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25 Des '23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06:30; 09:00;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15:30; &amp; 17:30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Ibadah Natal Raya:</a:t>
                      </a:r>
                    </a:p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06:30  → B. Indonesia + Perjamuan Kudus  </a:t>
                      </a:r>
                    </a:p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09:00  → B. Batak + Ulaon na Badia</a:t>
                      </a:r>
                    </a:p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15:30;17:30  → B. Indonesia + Perjamuan Kudus  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2609814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Se</a:t>
                      </a:r>
                      <a:r>
                        <a:rPr lang="en-US" sz="1400">
                          <a:effectLst/>
                        </a:rPr>
                        <a:t>lasa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26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7</a:t>
                      </a:r>
                      <a:r>
                        <a:rPr lang="id-ID" sz="1400" dirty="0">
                          <a:effectLst/>
                        </a:rPr>
                        <a:t>:</a:t>
                      </a:r>
                      <a:r>
                        <a:rPr lang="en-US" sz="1400" dirty="0">
                          <a:effectLst/>
                        </a:rPr>
                        <a:t>3</a:t>
                      </a:r>
                      <a:r>
                        <a:rPr lang="id-ID" sz="1400" dirty="0">
                          <a:effectLst/>
                        </a:rPr>
                        <a:t>0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en-US" sz="1400" dirty="0" err="1">
                          <a:effectLst/>
                        </a:rPr>
                        <a:t>Perayaan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id-ID" sz="1400" dirty="0">
                          <a:effectLst/>
                        </a:rPr>
                        <a:t>Natal </a:t>
                      </a:r>
                      <a:r>
                        <a:rPr lang="en-US" sz="1400" dirty="0">
                          <a:effectLst/>
                        </a:rPr>
                        <a:t>II Bersama </a:t>
                      </a:r>
                      <a:r>
                        <a:rPr lang="en-US" sz="1400" dirty="0" err="1">
                          <a:effectLst/>
                        </a:rPr>
                        <a:t>Kaum</a:t>
                      </a:r>
                      <a:r>
                        <a:rPr lang="en-US" sz="1400" dirty="0">
                          <a:effectLst/>
                        </a:rPr>
                        <a:t> Bapak dan </a:t>
                      </a:r>
                      <a:r>
                        <a:rPr lang="en-US" sz="1400" dirty="0" err="1">
                          <a:effectLst/>
                        </a:rPr>
                        <a:t>Parompuan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2788814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Minggu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31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06:30; 09:00;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15:30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Ibadah Minggu</a:t>
                      </a:r>
                      <a:r>
                        <a:rPr lang="en-US" sz="1400" dirty="0">
                          <a:effectLst/>
                        </a:rPr>
                        <a:t> Dung Natal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4373498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Minggu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31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8</a:t>
                      </a:r>
                      <a:r>
                        <a:rPr lang="id-ID" sz="1400" dirty="0">
                          <a:effectLst/>
                        </a:rPr>
                        <a:t>:00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Ibadah Malam Akhir Tahun/Tutup Tahun  &amp;</a:t>
                      </a:r>
                    </a:p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Laporan Tahunan (Barita Jujur Taon)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9742916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Minggu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31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24:00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Ibadah Old &amp; New Year Keluarga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Di rumah masing-masing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9037210"/>
                  </a:ext>
                </a:extLst>
              </a:tr>
              <a:tr h="3690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Minggu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31 Des '23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24:00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Ibadah Old &amp; New Year Naposobulung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>
                          <a:effectLst/>
                        </a:rPr>
                        <a:t>Gereja HKBP Jogja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2751251"/>
                  </a:ext>
                </a:extLst>
              </a:tr>
              <a:tr h="55364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90000"/>
                        </a:lnSpc>
                        <a:buSzPts val="900"/>
                        <a:buFont typeface="+mj-lt"/>
                        <a:buAutoNum type="arabicPeriod"/>
                        <a:tabLst>
                          <a:tab pos="318770" algn="l"/>
                        </a:tabLs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Senin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400">
                          <a:effectLst/>
                        </a:rPr>
                        <a:t>01 Jan '2</a:t>
                      </a:r>
                      <a:r>
                        <a:rPr lang="en-US" sz="1400">
                          <a:effectLst/>
                        </a:rPr>
                        <a:t>4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r>
                        <a:rPr lang="id-ID" sz="1400">
                          <a:effectLst/>
                        </a:rPr>
                        <a:t>0:00; </a:t>
                      </a:r>
                      <a:r>
                        <a:rPr lang="en-US" sz="1400">
                          <a:effectLst/>
                        </a:rPr>
                        <a:t>15:30</a:t>
                      </a:r>
                      <a:r>
                        <a:rPr lang="id-ID" sz="1400">
                          <a:effectLst/>
                        </a:rPr>
                        <a:t> &amp; 17:</a:t>
                      </a:r>
                      <a:r>
                        <a:rPr lang="en-US" sz="1400">
                          <a:effectLst/>
                        </a:rPr>
                        <a:t>3</a:t>
                      </a:r>
                      <a:r>
                        <a:rPr lang="id-ID" sz="1400">
                          <a:effectLst/>
                        </a:rPr>
                        <a:t>0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90000"/>
                        </a:lnSpc>
                      </a:pPr>
                      <a:r>
                        <a:rPr lang="id-ID" sz="1400" dirty="0">
                          <a:effectLst/>
                        </a:rPr>
                        <a:t>Ibadah Tahun Baru 202</a:t>
                      </a:r>
                      <a:r>
                        <a:rPr lang="en-US" sz="1400" dirty="0">
                          <a:effectLst/>
                        </a:rPr>
                        <a:t>4 (Open house </a:t>
                      </a:r>
                      <a:r>
                        <a:rPr lang="en-US" sz="1400" dirty="0" err="1">
                          <a:effectLst/>
                        </a:rPr>
                        <a:t>Gereja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err="1">
                          <a:effectLst/>
                        </a:rPr>
                        <a:t>Makan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bersama</a:t>
                      </a:r>
                      <a:r>
                        <a:rPr lang="en-US" sz="1400" dirty="0">
                          <a:effectLst/>
                        </a:rPr>
                        <a:t> di </a:t>
                      </a:r>
                      <a:r>
                        <a:rPr lang="en-US" sz="1400" dirty="0" err="1">
                          <a:effectLst/>
                        </a:rPr>
                        <a:t>seluruh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sesi</a:t>
                      </a:r>
                      <a:r>
                        <a:rPr lang="en-US" sz="1400" dirty="0">
                          <a:effectLst/>
                        </a:rPr>
                        <a:t> Ibadah)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tabLst>
                          <a:tab pos="228600" algn="l"/>
                        </a:tabLst>
                      </a:pPr>
                      <a:r>
                        <a:rPr lang="id-ID" sz="1400" dirty="0">
                          <a:effectLst/>
                        </a:rPr>
                        <a:t>Gereja HKBP Jogja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862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468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2D35-C59E-4A7A-A518-56AADA04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52697"/>
            <a:ext cx="9446944" cy="1047528"/>
          </a:xfrm>
        </p:spPr>
        <p:txBody>
          <a:bodyPr>
            <a:normAutofit fontScale="9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 MENINGKATKAN PEMASUKAN DANA SENTRALISASI KEUANGAN HKBP</a:t>
            </a:r>
            <a:endParaRPr kumimoji="0" lang="id-ID" altLang="id-ID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3AD7D-DC7E-4C66-AD24-C46740AAF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862" y="2057400"/>
            <a:ext cx="9175749" cy="44577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patut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bersyukur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Sentralisasi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Keuangan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sejak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Januari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terlaksana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Namun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dibutuhkan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partisipasi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diluar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persembahan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menjaga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keberlangsungan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program.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diharapkan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dukungan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mendukung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lewat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komitmen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janji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berkala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transfer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langsung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Rekening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BPSK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Kode Digital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QRIS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disamping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8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50B854A-8C8C-48E7-AAC4-C1057A250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AE87527D-0290-482F-8ACE-BAA308DEB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16364" r="18376" b="25151"/>
          <a:stretch>
            <a:fillRect/>
          </a:stretch>
        </p:blipFill>
        <p:spPr bwMode="auto">
          <a:xfrm>
            <a:off x="184150" y="2374899"/>
            <a:ext cx="2144712" cy="283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63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F1AC-8CA4-4914-8B9D-B3C69225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493" y="624110"/>
            <a:ext cx="9935119" cy="102726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PENGUMPULAN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DANA 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UNTUK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KEGIATAN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NATAL DAN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BARU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8C283-A045-4CEB-8549-4B81498FD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45" y="1787857"/>
            <a:ext cx="10863167" cy="41233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rangka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memenuhi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kebutuhan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Perayaan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Natal 2023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2024,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mengumpulkan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persembahan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amplop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ibadah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24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Desember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2023. Adapun dana yang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dibutuhkan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seluruh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sebesar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Rp 162.838.000,-.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diwartakan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mohon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dukungan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4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AFA5E-4AF1-48A6-AAFC-9F578E841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063" y="624110"/>
            <a:ext cx="9861549" cy="676053"/>
          </a:xfrm>
        </p:spPr>
        <p:txBody>
          <a:bodyPr>
            <a:normAutofit/>
          </a:bodyPr>
          <a:lstStyle/>
          <a:p>
            <a:pPr lvl="0" algn="just">
              <a:buSzPts val="1050"/>
            </a:pP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LOKASI TOILET - KAMAR MANDI</a:t>
            </a:r>
            <a:endParaRPr lang="id-ID" sz="32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3C873-426A-4634-8B50-336142167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1528763"/>
            <a:ext cx="10718799" cy="4382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hendak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toilet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kamar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mandi, 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yakni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konsistori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Toilet Wanita, dan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Urinoir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Lakilaki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Lantai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Toilet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Wanita dan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Lakilaki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diinformasikan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kerjasama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diucapkan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terimakasih</a:t>
            </a:r>
            <a:r>
              <a:rPr lang="en-US" sz="4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19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819D-2636-4876-B95D-AB2FE8055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85634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TOKTOK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RIPE DAN </a:t>
            </a:r>
            <a:r>
              <a:rPr lang="en-US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DONASI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B73C-806C-4799-B081-E9FE27299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80457"/>
            <a:ext cx="11040155" cy="4630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Rencana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Anggaran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Renovaisi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Ruang Ibadah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Minggu-Remaja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Pembangunan 3 unit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biaya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Rp2.210.336.825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,-.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Keputusan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Huria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berkontribusi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Rp600.000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ripe)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kerelaan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Ripe dan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dikirim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BNI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Cab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UGM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No. 1448306545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a.n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Yogyakarta.</a:t>
            </a:r>
            <a:endParaRPr lang="id-ID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010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AE99-373C-4720-B855-32D1E684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24110"/>
            <a:ext cx="9918699" cy="80464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WARTA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2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35C8-2572-4BE4-89DC-D07962CF2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026430"/>
            <a:ext cx="10961687" cy="542925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HKBP Yogyakarta,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Toktokripe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6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6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Toktokripe</a:t>
            </a:r>
            <a:r>
              <a:rPr lang="en-US" sz="6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Y.M.L. Simorangkir, S.Sn./H.L.S br Sitinjak, S.Sn., M.Sn.; Selatan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30208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15/12/2023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Sagala/H br Sitanggang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Selatan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60050;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17/12/2023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 Sinurat / Y.E.R. br Samosir; Barat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40137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19/12/2023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Dipl. Ing. W.H. Hutabarat/R br  Sihombing; Barat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40030; 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22/12/2023 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St. M. Marpaung/V.I br Panjaitan; Barat</a:t>
            </a:r>
            <a:r>
              <a:rPr lang="en-US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40003; </a:t>
            </a: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22/12/2023 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Ny. P.R. Sagala br Simarmata; Tengah; 17.12.23; 10010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Ruri Febri Ritwandanu/D.R.I br Sibarani; Barat 1; 17.12.23; 40102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Ir. S. Pasaribu/D. br Tampubolon; Timur; 17.12.23; 20021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K.P. Doloksaribu/M.U. br  Nainggolan; Timur; 16.12.23; 20119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Ny. M. Nainggolan br Simarmata; Timur; 17.12. 23; 20227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Sidabalo/M.I. br Nainggolan; Timur; 17.12. 23; 20228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Nainggolan/E. br Pasaribu; Selatan; 17.12. 23; 60010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V.K.M. Aritonang / H.I br Saragih; Barat; 22.12.23; 10054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6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T.I. Hutajulu S.E., M.M./dr. N.R. br Siahaan; Selatan; Tf. 16.12.23; 30096 Rp600.000,-</a:t>
            </a:r>
            <a:endParaRPr lang="id-ID" sz="6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id-ID" sz="9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107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AB1EC-AA58-44DC-92D5-EEE9649CE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257300"/>
            <a:ext cx="11244263" cy="46539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Donasi</a:t>
            </a:r>
            <a:r>
              <a:rPr lang="en-US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PT. Jasamarga Jogja-Bawen  15/12/2023 Rp2.000.000,-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NN; 18/12/2023 Rp1.000.100,-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Simanjuntak / M br. Silitonga</a:t>
            </a:r>
            <a:r>
              <a:rPr lang="en-US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20/12/2023 Rp500.000,-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Bapak Eddy W.;  20/12/2023 Rp50.000.000,-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Bapak Trisno Tio-Jakarta; 21/12/2023 Rp10.000.000,-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Haloho/N.L br Saragi; Utara; 50076 Rp200.000,-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id-ID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V.K.M. Aritonang / H.I br Saragih; Barat; 22.12.23; 10054 Rp400.000,-</a:t>
            </a:r>
            <a:endParaRPr lang="id-ID" sz="2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Sado Kas Panitia setelah dikurangi pengeluaran sampai dengan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</a:t>
            </a:r>
            <a:r>
              <a:rPr lang="id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Rp.220.648.879,-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49962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8AEF-0677-43E3-8BBA-68A31FA2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761778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himbaUAN memberikan PERSEMBAHAN BULANAN/TAHUNAN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6277D-3CC5-4DE1-A296-BAB07A9C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828800"/>
            <a:ext cx="10851469" cy="408242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 semakin mendekatnya akhir tahun 202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maka dengan ini Majelis Jemaat menghimbau  anggota jemaat HKBP Yogyakarta (baik keluarga maupun perseorangan) agar berkenaan memberikan melalui Sintua Wijk/Wilayah, dan atau Kantor Sekretariat Gereja, dan atau Nomor Rekening Gereja dan atau Kantong Persembahan, yakni: </a:t>
            </a:r>
            <a:r>
              <a:rPr lang="id-ID" sz="3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Persembahan Bulanan/Tahunan, Fons Maranatha dan Dana Sosial Gepulri  untuk tahun 202</a:t>
            </a:r>
            <a:r>
              <a:rPr lang="en-US" sz="36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Demikian disampaikan, atas perhatian dan dukungannya, diucapkan terima-kasih. TUHAN memberkati.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20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13FF5-6AFD-4049-BF0D-B7E70E59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LOWONGAN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1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KERJA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TATA USAHA </a:t>
            </a:r>
            <a:b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1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HKBP YOGYAKARTA</a:t>
            </a:r>
            <a:br>
              <a:rPr lang="id-ID" sz="20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25A15-FD7C-4376-8FAA-2AED979F9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557338"/>
            <a:ext cx="10761662" cy="4353884"/>
          </a:xfrm>
        </p:spPr>
        <p:txBody>
          <a:bodyPr>
            <a:normAutofit fontScale="92500" lnSpcReduction="20000"/>
          </a:bodyPr>
          <a:lstStyle/>
          <a:p>
            <a:pPr marL="0" marR="85725" indent="0" algn="just">
              <a:spcAft>
                <a:spcPts val="0"/>
              </a:spcAft>
              <a:buNone/>
            </a:pPr>
            <a:r>
              <a:rPr lang="id-ID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A. Persyaratan Umum: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1).WNI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;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2).Pria/Wanita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Usia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 – 35 </a:t>
            </a:r>
            <a:r>
              <a:rPr lang="en-US" sz="2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;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3)Sehat jasmani dan rohani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;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4)Jujur-displin-berintegritas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;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5)Tidak pernah dihukum berdasarkan keputusan pengadilan.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 algn="just">
              <a:spcAft>
                <a:spcPts val="0"/>
              </a:spcAft>
              <a:buNone/>
            </a:pP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B. </a:t>
            </a:r>
            <a:r>
              <a:rPr lang="id-ID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Persyaratan Pendidikan dan Kompetensi: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1) Minimal berpendidikan SMK di bidang teknologi informasi dan pengembangan web; 2) Diutamakan memiliki pengalaman kerja atau pengalaman praktik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 algn="just">
              <a:spcAft>
                <a:spcPts val="0"/>
              </a:spcAft>
              <a:buNone/>
            </a:pP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C</a:t>
            </a:r>
            <a:r>
              <a:rPr lang="id-ID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Persyaratan Administrasi: 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1) Fotocopy Izasah pendidikan terakhir; 2) Foto kopi KTP dan KK; 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3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Surat keterangan kelakuan baik dari kepolisian; 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4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) Surat keterangan sehat dari dokter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 algn="just">
              <a:spcAft>
                <a:spcPts val="0"/>
              </a:spcAft>
              <a:buNone/>
            </a:pP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</a:t>
            </a:r>
            <a:r>
              <a:rPr lang="id-ID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Benefits: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 1) Gaji UMR; 2) BPJS </a:t>
            </a:r>
            <a:r>
              <a:rPr lang="en-US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</a:t>
            </a: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esehatan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 algn="just">
              <a:spcAft>
                <a:spcPts val="0"/>
              </a:spcAft>
              <a:buNone/>
            </a:pP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</a:t>
            </a:r>
            <a:r>
              <a:rPr lang="id-ID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n-US" sz="26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Pendaftaran</a:t>
            </a: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26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ditutup</a:t>
            </a: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14 </a:t>
            </a:r>
            <a:r>
              <a:rPr lang="en-US" sz="26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Januari</a:t>
            </a:r>
            <a:r>
              <a:rPr lang="en-US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2023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 algn="just">
              <a:spcAft>
                <a:spcPts val="0"/>
              </a:spcAft>
              <a:buNone/>
            </a:pPr>
            <a:r>
              <a:rPr lang="id-ID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Bagi yang berminat dapat mengirim atau mengantar surat lamaran ke Sekretariat Gereja HKBP Yogyakarta</a:t>
            </a:r>
            <a:endParaRPr lang="id-ID" sz="2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441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4E25-166D-44D7-B877-023BAC93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2" y="580786"/>
            <a:ext cx="10090149" cy="70387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NAMA, DAN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TOPIK</a:t>
            </a:r>
            <a:r>
              <a:rPr lang="en-US" sz="40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endParaRPr lang="id-ID" sz="6000" dirty="0">
              <a:solidFill>
                <a:srgbClr val="7030A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8042A8-9A35-4BBD-8066-4B083684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62" y="1358524"/>
            <a:ext cx="11218862" cy="445648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6400" b="1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 </a:t>
            </a:r>
            <a:r>
              <a:rPr lang="en-US" sz="6400" b="1" dirty="0" err="1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Adven</a:t>
            </a:r>
            <a:r>
              <a:rPr lang="en-US" sz="6400" b="1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IV</a:t>
            </a:r>
            <a:endParaRPr lang="id-ID" sz="6400" b="1" dirty="0">
              <a:solidFill>
                <a:srgbClr val="7030A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64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Topik: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5800" b="1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Allah Datang Menyelamatkan Umatnya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pt-BR" sz="5800" b="1" dirty="0">
                <a:solidFill>
                  <a:srgbClr val="0070C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 Do Jahowa Tongon Paluahon Bangsona</a:t>
            </a:r>
            <a:endParaRPr lang="id-ID" sz="6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53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0785-EFB1-4448-AB07-D870B4B7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075" y="624110"/>
            <a:ext cx="9761537" cy="1280890"/>
          </a:xfrm>
        </p:spPr>
        <p:txBody>
          <a:bodyPr>
            <a:normAutofit/>
          </a:bodyPr>
          <a:lstStyle/>
          <a:p>
            <a:pPr algn="ctr"/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PENERIMAAN PELAYAN GURU SEKOLAH MINGGU, </a:t>
            </a:r>
            <a:br>
              <a:rPr lang="en-US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PENDAMPING REMAJA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id-ID" sz="28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TIM MUSIK DAN IBADAH</a:t>
            </a:r>
            <a:endParaRPr lang="id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A6106-26EF-4BEF-9688-5B7DED7C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2133600"/>
            <a:ext cx="1033303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Bagi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yang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hendak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bergabung </a:t>
            </a:r>
            <a:r>
              <a:rPr lang="en-US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jadi Guru Sekolah Minggu, Pendamping Remaja, dan atau Tim Musik Ibadah, 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dapat menghubungi: </a:t>
            </a:r>
            <a:r>
              <a:rPr lang="id-ID" sz="3600" i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Sekretariat Gereja</a:t>
            </a:r>
            <a:r>
              <a:rPr lang="id-ID" sz="36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TUHAN memberkati dan memperlengkapi gereja-Nya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06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9B56-60E4-4EF7-8F43-75C8E196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1" y="624110"/>
            <a:ext cx="9561512" cy="1280890"/>
          </a:xfrm>
        </p:spPr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DAFTAR</a:t>
            </a:r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BERULANG TAHUN KELAHIRAN dan PERNIKAHAN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689F-13B2-40F7-84AF-FED7A73BA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463" y="1905000"/>
            <a:ext cx="10090149" cy="4006222"/>
          </a:xfrm>
        </p:spPr>
        <p:txBody>
          <a:bodyPr>
            <a:normAutofit/>
          </a:bodyPr>
          <a:lstStyle/>
          <a:p>
            <a:pPr marL="0" marR="85725" indent="0" algn="just">
              <a:spcAft>
                <a:spcPts val="0"/>
              </a:spcAft>
              <a:buNone/>
            </a:pP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Parhalado HKBP Yogyakarta mengucapkan 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Selamat Ulang Tahun</a:t>
            </a:r>
            <a:r>
              <a:rPr lang="de-DE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kepada seluruh jemaat yang ber-</a:t>
            </a:r>
            <a:r>
              <a:rPr lang="de-DE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 Tahun Kelahira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800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Pernikahan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de-DE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  tanggal  24</a:t>
            </a: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- 30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Desember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d-ID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 penuh suka cita jemaat yang berulang tahun, merenungkan firman yang tertulis di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Mazmur 90:12; 103:1-2: </a:t>
            </a:r>
            <a:r>
              <a:rPr lang="id-ID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Ajarlah kami menghitung hari-hari kami sedemikian, hingga kami beroleh hati yang bijaksana. Pujilah TUHAN, hai jiwaku! Pujilah nama-Nya yang kudus, hai segenap batinku! Pujilah TUHAN, hai jiwaku, dan janganlah lupakan segala kebaikan-Nya!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09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A022-C6B2-455D-BBEB-83297589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Warga jemaat yang sakit </a:t>
            </a:r>
            <a:br>
              <a:rPr lang="en-US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28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masa pemulihan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BA57-4341-49DD-B352-4193D6988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 kita mendoakan kesembuhan bagi warga jemaat HKBP Yogyakarta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dirawat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sakit</a:t>
            </a: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orang; dan 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US" sz="36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7 orang</a:t>
            </a:r>
            <a:r>
              <a:rPr lang="id-ID" sz="36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TUHAN kiranya memulihkan, menyembuhkan, dan menguatkan.</a:t>
            </a:r>
            <a:endParaRPr lang="id-ID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05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0BB8-3CC0-41A7-90F8-67411CE1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b="1" cap="all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pokok-pokok doa syafaat</a:t>
            </a:r>
            <a:endParaRPr lang="id-ID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ABE-CB50-46C5-A332-20242FD1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304144"/>
            <a:ext cx="10817224" cy="4748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Menghadapi Tahun Profesionalisme Dalam Penatalayanan 2023; Proses tahapan Pemilu 2024; Penjajagan pembentukan Pospel Sedayu Kulonprogo; Pencarian lahan Pospel Wonosari, Permohonan perlindungan dari pandemi, warga jemaat yang sakit, bergumul, dan berduka; Toleransi dan kerukunan umat beragama &amp; kedamaian/kesejahteraan Indonesia; Perdamaian Dunia &amp; Keadilan; Keutuhan &amp; kedamaian warga gereja dan bangsa Indonesia; Kota Yogyakarta &amp; Bangsa Indonesia dalam rangka menghadapi dan mengatasi Pandemi Covid-19 dan proses pemulihan, dll</a:t>
            </a:r>
            <a:r>
              <a:rPr lang="en-US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269416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58C55-38AD-4C23-8D35-399EA9AF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09822"/>
            <a:ext cx="8911687" cy="876078"/>
          </a:xfrm>
        </p:spPr>
        <p:txBody>
          <a:bodyPr>
            <a:normAutofit/>
          </a:bodyPr>
          <a:lstStyle/>
          <a:p>
            <a:pPr algn="ctr"/>
            <a:r>
              <a:rPr lang="en-US" sz="4000" b="1" cap="all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PERSEMBAHAN</a:t>
            </a:r>
            <a:r>
              <a:rPr lang="id-ID" sz="40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BUNGA ALTAR</a:t>
            </a:r>
            <a:endParaRPr lang="id-ID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8301-B92E-4A4E-88E8-B4DE8404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485901"/>
            <a:ext cx="10817224" cy="4087585"/>
          </a:xfrm>
        </p:spPr>
        <p:txBody>
          <a:bodyPr>
            <a:normAutofit/>
          </a:bodyPr>
          <a:lstStyle/>
          <a:p>
            <a:pPr marL="0" marR="8636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Penyumbang bunga altar pada hari ini, </a:t>
            </a:r>
            <a:r>
              <a:rPr lang="id-ID" sz="3600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 </a:t>
            </a:r>
            <a:r>
              <a:rPr lang="id-ID" sz="3600" u="sng" spc="-3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Desember 2023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yaitu dari: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St. Ir.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D.G.B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Sidabutar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/Dra.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D.L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Tampubolon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berkehendak menjadi donatur bunga altar dapat menghubungi St. Dra. Ny. R.L.C. Malau br Nadeak dengan No HP: 0813-2873-9880. TUHAN memberkati</a:t>
            </a:r>
            <a:r>
              <a:rPr lang="id-ID" sz="3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36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17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68F8-B0FA-4ED7-A985-E529BA50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8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WARTA KEUANGAN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36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Posisi Keuangan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26E56-09FD-4DB1-BFBD-0762D3653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C809F-C0A9-4DA8-9ADA-6167E0C8E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480483"/>
              </p:ext>
            </p:extLst>
          </p:nvPr>
        </p:nvGraphicFramePr>
        <p:xfrm>
          <a:off x="687388" y="1385888"/>
          <a:ext cx="10817223" cy="510516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41475">
                  <a:extLst>
                    <a:ext uri="{9D8B030D-6E8A-4147-A177-3AD203B41FA5}">
                      <a16:colId xmlns:a16="http://schemas.microsoft.com/office/drawing/2014/main" val="1022886370"/>
                    </a:ext>
                  </a:extLst>
                </a:gridCol>
                <a:gridCol w="1671637">
                  <a:extLst>
                    <a:ext uri="{9D8B030D-6E8A-4147-A177-3AD203B41FA5}">
                      <a16:colId xmlns:a16="http://schemas.microsoft.com/office/drawing/2014/main" val="444434421"/>
                    </a:ext>
                  </a:extLst>
                </a:gridCol>
                <a:gridCol w="1763036">
                  <a:extLst>
                    <a:ext uri="{9D8B030D-6E8A-4147-A177-3AD203B41FA5}">
                      <a16:colId xmlns:a16="http://schemas.microsoft.com/office/drawing/2014/main" val="622699944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2498675658"/>
                    </a:ext>
                  </a:extLst>
                </a:gridCol>
                <a:gridCol w="1443377">
                  <a:extLst>
                    <a:ext uri="{9D8B030D-6E8A-4147-A177-3AD203B41FA5}">
                      <a16:colId xmlns:a16="http://schemas.microsoft.com/office/drawing/2014/main" val="1546041383"/>
                    </a:ext>
                  </a:extLst>
                </a:gridCol>
                <a:gridCol w="1448278">
                  <a:extLst>
                    <a:ext uri="{9D8B030D-6E8A-4147-A177-3AD203B41FA5}">
                      <a16:colId xmlns:a16="http://schemas.microsoft.com/office/drawing/2014/main" val="4080331321"/>
                    </a:ext>
                  </a:extLst>
                </a:gridCol>
                <a:gridCol w="1406043">
                  <a:extLst>
                    <a:ext uri="{9D8B030D-6E8A-4147-A177-3AD203B41FA5}">
                      <a16:colId xmlns:a16="http://schemas.microsoft.com/office/drawing/2014/main" val="3173543035"/>
                    </a:ext>
                  </a:extLst>
                </a:gridCol>
              </a:tblGrid>
              <a:tr h="573741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3200" dirty="0">
                          <a:effectLst/>
                        </a:rPr>
                        <a:t>Uraian</a:t>
                      </a:r>
                      <a:endParaRPr lang="id-ID" sz="3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Jumlah Persembahan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Huria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>
                          <a:effectLst/>
                        </a:rPr>
                        <a:t>Sentralisasi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Na Mamolus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Maranatha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Gepulri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2848764"/>
                  </a:ext>
                </a:extLst>
              </a:tr>
              <a:tr h="45495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45%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55%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0541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Awal 16 Des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200.384.619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34.470.605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-641.517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78.919.568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53.863.663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33.772.300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4562872"/>
                  </a:ext>
                </a:extLst>
              </a:tr>
              <a:tr h="785653">
                <a:tc>
                  <a:txBody>
                    <a:bodyPr/>
                    <a:lstStyle/>
                    <a:p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Penerimaan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140.082.850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89.476.125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17.962.725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30.344.000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1.380.000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920.000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598980"/>
                  </a:ext>
                </a:extLst>
              </a:tr>
              <a:tr h="661852">
                <a:tc>
                  <a:txBody>
                    <a:bodyPr/>
                    <a:lstStyle/>
                    <a:p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Pengeluaran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247.496.781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123.656.596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13.187.626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80.652.559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30.000.000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26937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Selisih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-107.413.931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-34.180.471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4.775.099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-50.308.559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1.380.000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-29.080.000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172609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Saldo Akhir 22 Des 2023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92.970.688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390.134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4.133.582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28.611.009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55.243.663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4.692.300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321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679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9F0-23A9-40E1-91E2-F112348AB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1700"/>
            <a:ext cx="10818812" cy="3100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err="1">
                <a:solidFill>
                  <a:schemeClr val="tx1"/>
                </a:solidFill>
                <a:latin typeface="Cooper Black" panose="0208090404030B020404" pitchFamily="18" charset="0"/>
              </a:rPr>
              <a:t>DEMIKIAN</a:t>
            </a:r>
            <a:r>
              <a:rPr lang="en-US" sz="4800" dirty="0">
                <a:solidFill>
                  <a:schemeClr val="tx1"/>
                </a:solidFill>
                <a:latin typeface="Cooper Black" panose="0208090404030B020404" pitchFamily="18" charset="0"/>
              </a:rPr>
              <a:t> WARTA </a:t>
            </a:r>
            <a:r>
              <a:rPr lang="en-US" sz="4800" dirty="0" err="1">
                <a:solidFill>
                  <a:schemeClr val="tx1"/>
                </a:solidFill>
                <a:latin typeface="Cooper Black" panose="0208090404030B020404" pitchFamily="18" charset="0"/>
              </a:rPr>
              <a:t>MINGGU</a:t>
            </a:r>
            <a:r>
              <a:rPr lang="en-US" sz="4800" dirty="0">
                <a:solidFill>
                  <a:schemeClr val="tx1"/>
                </a:solidFill>
                <a:latin typeface="Cooper Black" panose="0208090404030B0204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Cooper Black" panose="0208090404030B020404" pitchFamily="18" charset="0"/>
              </a:rPr>
              <a:t>INI</a:t>
            </a: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endParaRPr lang="en-US" sz="4800" dirty="0">
              <a:solidFill>
                <a:schemeClr val="tx1"/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en-US" sz="6000" dirty="0" err="1">
                <a:solidFill>
                  <a:schemeClr val="tx1"/>
                </a:solidFill>
                <a:latin typeface="Cooper Black" panose="0208090404030B020404" pitchFamily="18" charset="0"/>
              </a:rPr>
              <a:t>TUHAN</a:t>
            </a:r>
            <a:r>
              <a:rPr lang="en-US" sz="6000" dirty="0">
                <a:solidFill>
                  <a:schemeClr val="tx1"/>
                </a:solidFill>
                <a:latin typeface="Cooper Black" panose="0208090404030B020404" pitchFamily="18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ooper Black" panose="0208090404030B020404" pitchFamily="18" charset="0"/>
              </a:rPr>
              <a:t>MEMBERKATI</a:t>
            </a:r>
            <a:endParaRPr lang="id-ID" sz="6000" dirty="0">
              <a:solidFill>
                <a:schemeClr val="tx1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7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8A1C-7FE4-4B65-ADCB-11F4E5B2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7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06:30</a:t>
            </a:r>
            <a:endParaRPr lang="id-ID" sz="6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E386D06-ECED-4707-9FA0-6F4BC32E6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912228"/>
              </p:ext>
            </p:extLst>
          </p:nvPr>
        </p:nvGraphicFramePr>
        <p:xfrm>
          <a:off x="1028701" y="1238873"/>
          <a:ext cx="10325100" cy="514003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53210">
                  <a:extLst>
                    <a:ext uri="{9D8B030D-6E8A-4147-A177-3AD203B41FA5}">
                      <a16:colId xmlns:a16="http://schemas.microsoft.com/office/drawing/2014/main" val="1206984265"/>
                    </a:ext>
                  </a:extLst>
                </a:gridCol>
                <a:gridCol w="7871890">
                  <a:extLst>
                    <a:ext uri="{9D8B030D-6E8A-4147-A177-3AD203B41FA5}">
                      <a16:colId xmlns:a16="http://schemas.microsoft.com/office/drawing/2014/main" val="3076241520"/>
                    </a:ext>
                  </a:extLst>
                </a:gridCol>
              </a:tblGrid>
              <a:tr h="44017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06:30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530870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en-US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4780162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Dra. Ny. R.L.Ch. Malau br Nadeak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4187556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R.A. Pangaribuan br Simanjuntak, M.T.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0579274"/>
                  </a:ext>
                </a:extLst>
              </a:tr>
              <a:tr h="106313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R.R. Malau, S.Pd.K.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T.P. Silitonga, S.H.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151844"/>
                  </a:ext>
                </a:extLst>
              </a:tr>
              <a:tr h="66483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 Enjoy Simbolon; Mira br Hutabarat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723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98915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117717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8524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51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80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57E9-F08F-42BE-91FB-72E2F3C2B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825" y="750427"/>
            <a:ext cx="8911687" cy="661765"/>
          </a:xfrm>
        </p:spPr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09:00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C4DBA8-44AA-4240-A621-80F8822B8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743176"/>
              </p:ext>
            </p:extLst>
          </p:nvPr>
        </p:nvGraphicFramePr>
        <p:xfrm>
          <a:off x="772319" y="1229216"/>
          <a:ext cx="10647362" cy="56595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30065">
                  <a:extLst>
                    <a:ext uri="{9D8B030D-6E8A-4147-A177-3AD203B41FA5}">
                      <a16:colId xmlns:a16="http://schemas.microsoft.com/office/drawing/2014/main" val="376096191"/>
                    </a:ext>
                  </a:extLst>
                </a:gridCol>
                <a:gridCol w="8117297">
                  <a:extLst>
                    <a:ext uri="{9D8B030D-6E8A-4147-A177-3AD203B41FA5}">
                      <a16:colId xmlns:a16="http://schemas.microsoft.com/office/drawing/2014/main" val="2466169114"/>
                    </a:ext>
                  </a:extLst>
                </a:gridCol>
              </a:tblGrid>
              <a:tr h="42921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09:00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777599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3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Pdt. Bernat W. Panggabean, M.Div.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30848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Liturgis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T.P. Silitonga, S.H.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24644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Drg. Ny. V.I. Tampubolon br Panjaitan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0079911"/>
                  </a:ext>
                </a:extLst>
              </a:tr>
              <a:tr h="10366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  <a:tabLst>
                          <a:tab pos="789940" algn="l"/>
                        </a:tabLst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A. Rajagukguk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89940" algn="l"/>
                        </a:tabLst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R.R. Malau, S.Pd.K.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983128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Angela br Haloho; Ny. Rajagukguk br Panggabean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14982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Pemusik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04207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60781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6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32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71703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3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6315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0965306-D17A-4F91-A34B-426E6071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1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41552-F2C4-422D-890F-0CD4532F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15:30</a:t>
            </a:r>
            <a:endParaRPr lang="id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35AD46-175A-41ED-AFEF-D7D347CA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035813"/>
              </p:ext>
            </p:extLst>
          </p:nvPr>
        </p:nvGraphicFramePr>
        <p:xfrm>
          <a:off x="523875" y="1341120"/>
          <a:ext cx="11144249" cy="480974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48137">
                  <a:extLst>
                    <a:ext uri="{9D8B030D-6E8A-4147-A177-3AD203B41FA5}">
                      <a16:colId xmlns:a16="http://schemas.microsoft.com/office/drawing/2014/main" val="4279218419"/>
                    </a:ext>
                  </a:extLst>
                </a:gridCol>
                <a:gridCol w="8496112">
                  <a:extLst>
                    <a:ext uri="{9D8B030D-6E8A-4147-A177-3AD203B41FA5}">
                      <a16:colId xmlns:a16="http://schemas.microsoft.com/office/drawing/2014/main" val="4066229825"/>
                    </a:ext>
                  </a:extLst>
                </a:gridCol>
              </a:tblGrid>
              <a:tr h="42143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effectLst/>
                        </a:rPr>
                        <a:t>Pukul 15:30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1599972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Ucok Fernando Hutasoit, M.Th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451071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Liturgis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Prof. Dr. Baldric Siregar, MBA, CMA, CA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366909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017434"/>
                  </a:ext>
                </a:extLst>
              </a:tr>
              <a:tr h="10178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Drs. P.S.M. Simanjuntak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Rosanna Sinaga br Siahaan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A.H.M.T. Lumbantobing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403737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Yosua Togatorop; Ny. Lubis br Sinamo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7534411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Pemusik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1225780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6093393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32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Frans Manalu</a:t>
                      </a:r>
                      <a:endParaRPr lang="id-ID" sz="2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07836"/>
                  </a:ext>
                </a:extLst>
              </a:tr>
              <a:tr h="3792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805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64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B7888-302C-4D8C-9034-3B5B364F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600" b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INI  Pukul 17:30</a:t>
            </a:r>
            <a:endParaRPr lang="id-ID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B430F4-E488-4AA9-BB34-EBA78CC67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613041"/>
              </p:ext>
            </p:extLst>
          </p:nvPr>
        </p:nvGraphicFramePr>
        <p:xfrm>
          <a:off x="687388" y="1185268"/>
          <a:ext cx="10528300" cy="58342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01773">
                  <a:extLst>
                    <a:ext uri="{9D8B030D-6E8A-4147-A177-3AD203B41FA5}">
                      <a16:colId xmlns:a16="http://schemas.microsoft.com/office/drawing/2014/main" val="701946406"/>
                    </a:ext>
                  </a:extLst>
                </a:gridCol>
                <a:gridCol w="8026527">
                  <a:extLst>
                    <a:ext uri="{9D8B030D-6E8A-4147-A177-3AD203B41FA5}">
                      <a16:colId xmlns:a16="http://schemas.microsoft.com/office/drawing/2014/main" val="1439297013"/>
                    </a:ext>
                  </a:extLst>
                </a:gridCol>
              </a:tblGrid>
              <a:tr h="45297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Pukul 17:30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494225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Bernat W. Panggabean, M.Div.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522439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Liturgis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Ucok Fernando Hutasoit, M.Th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777590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H.S.L. Simamora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889446"/>
                  </a:ext>
                </a:extLst>
              </a:tr>
              <a:tr h="10940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J. Sigalingging, S.E.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 Lumbanraja, S.E.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M. Marpaung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H.S. Hutapea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Drs. P.S.M. Simanjuntak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Prof. Dr. Baldric Siregar, MBA, CMA, CA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Rosanna Sinaga br Siahaan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18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65211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Nova br Tinambunan; Novi br Tinambunan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64547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Pemusik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Timothy Panggabean; Frans Manalu; Marlon Lubis; Alden Jariwaskita; Leo Gulo; Albert Purba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58303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71455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18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Okto Manalu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791841"/>
                  </a:ext>
                </a:extLst>
              </a:tr>
              <a:tr h="2746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529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29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6FA70-BC5A-4F5C-9736-412B2CA03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24110"/>
            <a:ext cx="9918699" cy="990378"/>
          </a:xfrm>
        </p:spPr>
        <p:txBody>
          <a:bodyPr>
            <a:normAutofit/>
          </a:bodyPr>
          <a:lstStyle/>
          <a:p>
            <a:pPr marR="85725" lvl="0" algn="ctr">
              <a:lnSpc>
                <a:spcPct val="115000"/>
              </a:lnSpc>
              <a:spcAft>
                <a:spcPts val="0"/>
              </a:spcAft>
              <a:buSzPts val="1050"/>
            </a:pPr>
            <a:r>
              <a:rPr lang="id-ID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HENDAK MENIKAH</a:t>
            </a:r>
            <a:r>
              <a:rPr lang="en-US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(WARTA I &amp; II)</a:t>
            </a:r>
            <a:endParaRPr lang="id-ID" sz="54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59225-50A5-46C0-BA1B-ECAB86B3E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14488"/>
            <a:ext cx="10475912" cy="461940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Akan dilaksanakan pemberkatan pernikahan untuk calon mempelai, yakni: </a:t>
            </a:r>
            <a:r>
              <a:rPr lang="id-ID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ASIMIDO HOT SUMIRLAM LIMBONG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putra dari Bapak St. Drs. Tuami Hasoloan Limbong (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†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dan Ibu Surtianna br. Tamba. Alamat: Tegal Lempuyangan DN III-23, Yogyakarta., anggota Jemaat HKBP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Yogyakarta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Resort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Yogyakarta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Distrik X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VIII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id-ID" sz="2400" i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RENTIKA</a:t>
            </a:r>
            <a:r>
              <a:rPr lang="en-US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SINAGA</a:t>
            </a:r>
            <a:r>
              <a:rPr lang="en-US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putri dari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Bapak Edward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Sinaga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dan Ibu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Basaria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Sitohang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Alamat: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Suhutnihuta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Pardomuan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Samosir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anggota Jemaat HKBP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Resort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Palipi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Distrik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Samosir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Acara pemberkatan pernikahan akan dilaksanakan pada hari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Jumat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29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2023  di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HKBP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Resort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Palipi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Distrik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Samosir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Acara Ibadah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Partumpolon (</a:t>
            </a:r>
            <a:r>
              <a:rPr lang="id-ID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Pencatatan Perjanjian Hendak Menikah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pada hari Jumat,</a:t>
            </a:r>
            <a:r>
              <a:rPr lang="id-ID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22 </a:t>
            </a:r>
            <a:r>
              <a:rPr lang="en-US" sz="24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Desember</a:t>
            </a:r>
            <a:r>
              <a:rPr lang="id-ID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202</a:t>
            </a:r>
            <a:r>
              <a:rPr lang="en-US" sz="24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HKBP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Resort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Palipi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Distrik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Samosir</a:t>
            </a:r>
            <a:r>
              <a:rPr lang="id-ID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169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1917-46F7-4AFE-A0CC-5E8FE55C3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525" y="624110"/>
            <a:ext cx="9590087" cy="7760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PELAYANAN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SAKRAMEN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BAPTISAN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KUDUS</a:t>
            </a:r>
            <a:endParaRPr lang="id-ID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0C81-2665-4641-96D8-F9A717B6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0175"/>
            <a:ext cx="10818812" cy="4511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3600" b="1" u="sng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3600" b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lang="en-US" sz="3600" b="1" u="sng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id-ID" sz="3600" b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3600" b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dalam ibadah pukul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09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:00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gereja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pelayanan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Sakramen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Baptisan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Kudus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kepada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5 orang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anak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yakni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Liam Sahala Nainggolan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2)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Ozora Bonaventura Hutagalung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3)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Karunasankara Joseba Hutagalung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4)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Tiara Valencia Hasianta Purba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dan  5) </a:t>
            </a:r>
            <a:r>
              <a:rPr lang="id-ID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Ernest William Siringoringo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Demikian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diwartakan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5400" dirty="0"/>
          </a:p>
        </p:txBody>
      </p:sp>
    </p:spTree>
    <p:extLst>
      <p:ext uri="{BB962C8B-B14F-4D97-AF65-F5344CB8AC3E}">
        <p14:creationId xmlns:p14="http://schemas.microsoft.com/office/powerpoint/2010/main" val="38662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E7F5A-2841-406D-995A-07EF71B7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1" y="624110"/>
            <a:ext cx="9732962" cy="103324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UNDANGAN</a:t>
            </a:r>
            <a:r>
              <a:rPr lang="en-US" sz="24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IBADAH MALAM NATAL, </a:t>
            </a:r>
            <a:br>
              <a:rPr lang="en-US" sz="24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24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NATAL RAYA, DAN NATAL II</a:t>
            </a:r>
            <a:endParaRPr lang="id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8C9D7-6197-4552-A4E7-A7476C650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57350"/>
            <a:ext cx="10590212" cy="457654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jadwal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disamping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diundang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menghadiri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Natal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24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18:00 Ibadah Malam Natal Kudus.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25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06:30; 09:00; 15:30; &amp; 17:30: 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Natal I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Perjamuan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Kudus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3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ibadah.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Selasa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26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Desember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2023,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17:00 Natal II: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Perayaan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Natal Bersama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Demikian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Undangan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Natal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disampaikan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perhatian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kehadiran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Pendeta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Parhalado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mengucapkan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terima-kasih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2216505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5098</TotalTime>
  <Words>2469</Words>
  <Application>Microsoft Office PowerPoint</Application>
  <PresentationFormat>Widescreen</PresentationFormat>
  <Paragraphs>286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Arial Black</vt:lpstr>
      <vt:lpstr>Arial Narrow</vt:lpstr>
      <vt:lpstr>Bookman Old Style</vt:lpstr>
      <vt:lpstr>Calibri</vt:lpstr>
      <vt:lpstr>Century Gothic</vt:lpstr>
      <vt:lpstr>Cooper Black</vt:lpstr>
      <vt:lpstr>Gill Sans MT</vt:lpstr>
      <vt:lpstr>Wingdings 3</vt:lpstr>
      <vt:lpstr>Wisp</vt:lpstr>
      <vt:lpstr>Warta Jemaat  HKBP Yogyakarta Minggu ADVEN IV  24 Desember 2023</vt:lpstr>
      <vt:lpstr>NAMA, DAN TOPIK MINGGU</vt:lpstr>
      <vt:lpstr>PELAYAN IBADAH HARI INI  Pukul 06:30</vt:lpstr>
      <vt:lpstr>PELAYAN IBADAH HARI INI  Pukul 09:00</vt:lpstr>
      <vt:lpstr>PELAYAN IBADAH HARI INI  Pukul 15:30</vt:lpstr>
      <vt:lpstr>PELAYAN IBADAH HARI INI  Pukul 17:30</vt:lpstr>
      <vt:lpstr>HENDAK MENIKAH (WARTA I &amp; II)</vt:lpstr>
      <vt:lpstr>PELAYANAN SAKRAMEN BAPTISAN KUDUS</vt:lpstr>
      <vt:lpstr>UNDANGAN IBADAH MALAM NATAL,  NATAL RAYA, DAN NATAL II</vt:lpstr>
      <vt:lpstr>TATA IBADAH KELUARGA  PERGANTIAN TAHUN 2023-2024 PUKUL 00:00 </vt:lpstr>
      <vt:lpstr>JADWAL IBADAH MINGGU, ADVENT &amp; NATAL 2023 DAN TAHUN BARU 2024 DI HKBP YOGYAKARTA  </vt:lpstr>
      <vt:lpstr>USAHA MENINGKATKAN PEMASUKAN DANA SENTRALISASI KEUANGAN HKBP</vt:lpstr>
      <vt:lpstr>PENGUMPULAN DANA  UNTUK KEGIATAN NATAL DAN TAHUN BARU</vt:lpstr>
      <vt:lpstr>LOKASI TOILET - KAMAR MANDI</vt:lpstr>
      <vt:lpstr>TOKTOK RIPE DAN DONASI PEMBANGUNAN </vt:lpstr>
      <vt:lpstr>WARTA PANITIA PEMBANGUNAN </vt:lpstr>
      <vt:lpstr>PowerPoint Presentation</vt:lpstr>
      <vt:lpstr>himbaUAN memberikan PERSEMBAHAN BULANAN/TAHUNAN </vt:lpstr>
      <vt:lpstr>LOWONGAN KERJA TATA USAHA  HKBP YOGYAKARTA </vt:lpstr>
      <vt:lpstr>PENERIMAAN PELAYAN GURU SEKOLAH MINGGU,  PENDAMPING REMAJA &amp; TIM MUSIK DAN IBADAH</vt:lpstr>
      <vt:lpstr>DAFTAR YANG BERULANG TAHUN KELAHIRAN dan PERNIKAHAN</vt:lpstr>
      <vt:lpstr>Warga jemaat yang sakit  dan masa pemulihan</vt:lpstr>
      <vt:lpstr>pokok-pokok doa syafaat</vt:lpstr>
      <vt:lpstr>PERSEMBAHAN BUNGA ALTAR</vt:lpstr>
      <vt:lpstr>WARTA KEUANGAN MINGGU INI Posisi Keuangan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Warta Jemaat  HKBP Yogyakarta</dc:title>
  <dc:creator>HKBPJOGJA</dc:creator>
  <cp:lastModifiedBy>HKBPJOGJA</cp:lastModifiedBy>
  <cp:revision>736</cp:revision>
  <cp:lastPrinted>2023-03-11T04:51:58Z</cp:lastPrinted>
  <dcterms:created xsi:type="dcterms:W3CDTF">2023-03-09T02:41:04Z</dcterms:created>
  <dcterms:modified xsi:type="dcterms:W3CDTF">2023-12-23T10:12:53Z</dcterms:modified>
</cp:coreProperties>
</file>