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5" r:id="rId1"/>
  </p:sldMasterIdLst>
  <p:notesMasterIdLst>
    <p:notesMasterId r:id="rId28"/>
  </p:notesMasterIdLst>
  <p:sldIdLst>
    <p:sldId id="256" r:id="rId2"/>
    <p:sldId id="257" r:id="rId3"/>
    <p:sldId id="258" r:id="rId4"/>
    <p:sldId id="276" r:id="rId5"/>
    <p:sldId id="277" r:id="rId6"/>
    <p:sldId id="278" r:id="rId7"/>
    <p:sldId id="388" r:id="rId8"/>
    <p:sldId id="391" r:id="rId9"/>
    <p:sldId id="392" r:id="rId10"/>
    <p:sldId id="396" r:id="rId11"/>
    <p:sldId id="372" r:id="rId12"/>
    <p:sldId id="370" r:id="rId13"/>
    <p:sldId id="381" r:id="rId14"/>
    <p:sldId id="377" r:id="rId15"/>
    <p:sldId id="340" r:id="rId16"/>
    <p:sldId id="380" r:id="rId17"/>
    <p:sldId id="394" r:id="rId18"/>
    <p:sldId id="346" r:id="rId19"/>
    <p:sldId id="395" r:id="rId20"/>
    <p:sldId id="319" r:id="rId21"/>
    <p:sldId id="269" r:id="rId22"/>
    <p:sldId id="270" r:id="rId23"/>
    <p:sldId id="271" r:id="rId24"/>
    <p:sldId id="274" r:id="rId25"/>
    <p:sldId id="275" r:id="rId26"/>
    <p:sldId id="286" r:id="rId27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240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46" d="100"/>
          <a:sy n="46" d="100"/>
        </p:scale>
        <p:origin x="2568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F509016-1A23-4D1F-878A-26B1A51FCEB0}" type="datetimeFigureOut">
              <a:rPr lang="id-ID" smtClean="0"/>
              <a:t>23/12/2023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02C23AC5-BCC4-4A1B-9864-A8E60B6A0D8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0225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23/12/2023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95031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23/12/2023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05944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23/12/2023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7097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23/12/2023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13687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23/12/2023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05829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23/12/2023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345970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23/12/2023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117317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23/12/2023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80368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23/12/2023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06909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23/12/2023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722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23/12/2023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97796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23/12/2023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72844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23/12/2023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26771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23/12/2023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90613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23/12/2023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30047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23/12/2023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8123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3EE3A-6913-4AE3-BB36-52854A52E141}" type="datetimeFigureOut">
              <a:rPr lang="id-ID" smtClean="0"/>
              <a:t>23/12/2023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821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88" r:id="rId3"/>
    <p:sldLayoutId id="2147484089" r:id="rId4"/>
    <p:sldLayoutId id="2147484090" r:id="rId5"/>
    <p:sldLayoutId id="2147484091" r:id="rId6"/>
    <p:sldLayoutId id="2147484092" r:id="rId7"/>
    <p:sldLayoutId id="2147484093" r:id="rId8"/>
    <p:sldLayoutId id="2147484094" r:id="rId9"/>
    <p:sldLayoutId id="2147484095" r:id="rId10"/>
    <p:sldLayoutId id="2147484096" r:id="rId11"/>
    <p:sldLayoutId id="2147484097" r:id="rId12"/>
    <p:sldLayoutId id="2147484098" r:id="rId13"/>
    <p:sldLayoutId id="2147484099" r:id="rId14"/>
    <p:sldLayoutId id="2147484100" r:id="rId15"/>
    <p:sldLayoutId id="21474841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F5DACE72-9646-4D6A-B1B0-5541D8E090C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333"/>
          <a:stretch/>
        </p:blipFill>
        <p:spPr>
          <a:xfrm rot="16200000">
            <a:off x="2862721" y="-2341271"/>
            <a:ext cx="6466557" cy="1124618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14ACA19-B6C7-48FE-812F-4C3EC53AA2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6577" y="3429000"/>
            <a:ext cx="11246186" cy="303755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700" dirty="0">
                <a:solidFill>
                  <a:schemeClr val="bg1"/>
                </a:solidFill>
                <a:latin typeface="Arial Black" panose="020B0A04020102020204" pitchFamily="34" charset="0"/>
              </a:rPr>
              <a:t>Warta </a:t>
            </a:r>
            <a:r>
              <a:rPr lang="en-US" sz="6700" dirty="0" err="1">
                <a:solidFill>
                  <a:schemeClr val="bg1"/>
                </a:solidFill>
                <a:latin typeface="Arial Black" panose="020B0A04020102020204" pitchFamily="34" charset="0"/>
              </a:rPr>
              <a:t>Jemaat</a:t>
            </a:r>
            <a:r>
              <a:rPr lang="en-US" sz="67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b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HKBP Yogyakarta</a:t>
            </a:r>
            <a:b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US" dirty="0" err="1">
                <a:solidFill>
                  <a:schemeClr val="bg1"/>
                </a:solidFill>
                <a:latin typeface="Arial Black" panose="020B0A04020102020204" pitchFamily="34" charset="0"/>
              </a:rPr>
              <a:t>Minggu</a:t>
            </a:r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Black" panose="020B0A04020102020204" pitchFamily="34" charset="0"/>
              </a:rPr>
              <a:t>ADVEN</a:t>
            </a:r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 IV</a:t>
            </a:r>
            <a:b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 24 </a:t>
            </a:r>
            <a:r>
              <a:rPr lang="en-US" dirty="0" err="1">
                <a:solidFill>
                  <a:schemeClr val="bg1"/>
                </a:solidFill>
                <a:latin typeface="Arial Black" panose="020B0A04020102020204" pitchFamily="34" charset="0"/>
              </a:rPr>
              <a:t>Desember</a:t>
            </a:r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 2023</a:t>
            </a:r>
            <a:endParaRPr lang="id-ID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878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1F769-4796-47B9-A9CF-B9C75B5B1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5939" y="624110"/>
            <a:ext cx="9718674" cy="1280890"/>
          </a:xfrm>
        </p:spPr>
        <p:txBody>
          <a:bodyPr>
            <a:normAutofit/>
          </a:bodyPr>
          <a:lstStyle/>
          <a:p>
            <a:pPr lvl="0" algn="ctr">
              <a:buSzPts val="1050"/>
            </a:pP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TATA IBADAH </a:t>
            </a:r>
            <a:r>
              <a:rPr lang="en-US" sz="28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KELUARGA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b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</a:br>
            <a:r>
              <a:rPr lang="en-US" sz="28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PERGANTIAN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28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TAHUN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2023-2024 </a:t>
            </a:r>
            <a:r>
              <a:rPr lang="en-US" sz="28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PUKUL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00:00 </a:t>
            </a:r>
            <a:endParaRPr lang="id-ID" sz="28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40A62-4829-45D4-B309-384013847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813" y="1905000"/>
            <a:ext cx="10718799" cy="40062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Gereja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HKBP Yogyakarta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menyediakan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Tata Ibadah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Keluarga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pergantian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Tahun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2023 – 2024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pukul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00:00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bentuk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Hardcopy (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tersedia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36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onsistori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dan Softcopy yang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didownload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website HKBP Yogyakarta;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hkbpjogja.org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Demikian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diiformasikan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kiranya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TUHAN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memberikan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waktu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bagi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seluruh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jemaat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melaksanakan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ibadah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pergantain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tahun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menyambut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tahun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2024.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TUHAN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memberkati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d-ID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48281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88D1A-F19D-46EC-8F51-1A751EADF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1625" y="624110"/>
            <a:ext cx="9932987" cy="733203"/>
          </a:xfrm>
        </p:spPr>
        <p:txBody>
          <a:bodyPr>
            <a:noAutofit/>
          </a:bodyPr>
          <a:lstStyle/>
          <a:p>
            <a:pPr marL="342900" lvl="0" indent="-342900" algn="ctr">
              <a:lnSpc>
                <a:spcPct val="80000"/>
              </a:lnSpc>
            </a:pPr>
            <a:r>
              <a:rPr lang="id-ID" sz="2800" b="1" dirty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abic Typesetting" panose="03020402040406030203" pitchFamily="66" charset="-78"/>
              </a:rPr>
              <a:t>JADWAL IBADAH </a:t>
            </a:r>
            <a:r>
              <a:rPr lang="en-US" sz="2800" b="1" dirty="0" err="1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abic Typesetting" panose="03020402040406030203" pitchFamily="66" charset="-78"/>
              </a:rPr>
              <a:t>MINGGU</a:t>
            </a:r>
            <a:r>
              <a:rPr lang="en-US" sz="2800" b="1" dirty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abic Typesetting" panose="03020402040406030203" pitchFamily="66" charset="-78"/>
              </a:rPr>
              <a:t>,</a:t>
            </a:r>
            <a:r>
              <a:rPr lang="id-ID" sz="2800" b="1" dirty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abic Typesetting" panose="03020402040406030203" pitchFamily="66" charset="-78"/>
              </a:rPr>
              <a:t> ADVENT &amp; NATAL 202</a:t>
            </a:r>
            <a:r>
              <a:rPr lang="en-US" sz="2800" b="1" dirty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abic Typesetting" panose="03020402040406030203" pitchFamily="66" charset="-78"/>
              </a:rPr>
              <a:t>3</a:t>
            </a:r>
            <a:br>
              <a:rPr lang="en-US" sz="2800" b="1" dirty="0">
                <a:solidFill>
                  <a:schemeClr val="tx1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d-ID" sz="2800" b="1" dirty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abic Typesetting" panose="03020402040406030203" pitchFamily="66" charset="-78"/>
              </a:rPr>
              <a:t>DAN TAHUN BARU 202</a:t>
            </a:r>
            <a:r>
              <a:rPr lang="en-US" sz="2800" b="1" dirty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abic Typesetting" panose="03020402040406030203" pitchFamily="66" charset="-78"/>
              </a:rPr>
              <a:t>4</a:t>
            </a:r>
            <a:r>
              <a:rPr lang="id-ID" sz="2800" b="1" dirty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abic Typesetting" panose="03020402040406030203" pitchFamily="66" charset="-78"/>
              </a:rPr>
              <a:t> DI HKBP YOGYAKARTA</a:t>
            </a:r>
            <a:r>
              <a:rPr lang="id-ID" sz="2800" b="1" dirty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br>
              <a:rPr lang="id-ID" sz="2400" dirty="0"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d-ID" sz="6600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B35DA63-1E4D-468F-856D-7A487E6BB8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2642214"/>
              </p:ext>
            </p:extLst>
          </p:nvPr>
        </p:nvGraphicFramePr>
        <p:xfrm>
          <a:off x="1128713" y="1585912"/>
          <a:ext cx="10375899" cy="45188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3414">
                  <a:extLst>
                    <a:ext uri="{9D8B030D-6E8A-4147-A177-3AD203B41FA5}">
                      <a16:colId xmlns:a16="http://schemas.microsoft.com/office/drawing/2014/main" val="447573961"/>
                    </a:ext>
                  </a:extLst>
                </a:gridCol>
                <a:gridCol w="910459">
                  <a:extLst>
                    <a:ext uri="{9D8B030D-6E8A-4147-A177-3AD203B41FA5}">
                      <a16:colId xmlns:a16="http://schemas.microsoft.com/office/drawing/2014/main" val="1801933601"/>
                    </a:ext>
                  </a:extLst>
                </a:gridCol>
                <a:gridCol w="1092808">
                  <a:extLst>
                    <a:ext uri="{9D8B030D-6E8A-4147-A177-3AD203B41FA5}">
                      <a16:colId xmlns:a16="http://schemas.microsoft.com/office/drawing/2014/main" val="436449016"/>
                    </a:ext>
                  </a:extLst>
                </a:gridCol>
                <a:gridCol w="1819635">
                  <a:extLst>
                    <a:ext uri="{9D8B030D-6E8A-4147-A177-3AD203B41FA5}">
                      <a16:colId xmlns:a16="http://schemas.microsoft.com/office/drawing/2014/main" val="3402174792"/>
                    </a:ext>
                  </a:extLst>
                </a:gridCol>
                <a:gridCol w="4551013">
                  <a:extLst>
                    <a:ext uri="{9D8B030D-6E8A-4147-A177-3AD203B41FA5}">
                      <a16:colId xmlns:a16="http://schemas.microsoft.com/office/drawing/2014/main" val="3312024554"/>
                    </a:ext>
                  </a:extLst>
                </a:gridCol>
                <a:gridCol w="1638570">
                  <a:extLst>
                    <a:ext uri="{9D8B030D-6E8A-4147-A177-3AD203B41FA5}">
                      <a16:colId xmlns:a16="http://schemas.microsoft.com/office/drawing/2014/main" val="241841549"/>
                    </a:ext>
                  </a:extLst>
                </a:gridCol>
              </a:tblGrid>
              <a:tr h="369094"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</a:pPr>
                      <a:r>
                        <a:rPr lang="id-ID" sz="1400" dirty="0">
                          <a:effectLst/>
                        </a:rPr>
                        <a:t>No</a:t>
                      </a:r>
                      <a:endParaRPr lang="id-ID" sz="1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1400">
                          <a:effectLst/>
                        </a:rPr>
                        <a:t>Hari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1400">
                          <a:effectLst/>
                        </a:rPr>
                        <a:t>Tanggal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1400">
                          <a:effectLst/>
                        </a:rPr>
                        <a:t>Pukul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tabLst>
                          <a:tab pos="228600" algn="l"/>
                        </a:tabLst>
                      </a:pPr>
                      <a:r>
                        <a:rPr lang="id-ID" sz="1400">
                          <a:effectLst/>
                        </a:rPr>
                        <a:t>Acara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28600" algn="l"/>
                        </a:tabLst>
                      </a:pPr>
                      <a:r>
                        <a:rPr lang="id-ID" sz="1400">
                          <a:effectLst/>
                        </a:rPr>
                        <a:t>Tempat / Penyelenggara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70450808"/>
                  </a:ext>
                </a:extLst>
              </a:tr>
              <a:tr h="36909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90000"/>
                        </a:lnSpc>
                        <a:buSzPts val="900"/>
                        <a:buFont typeface="+mj-lt"/>
                        <a:buAutoNum type="arabicPeriod"/>
                        <a:tabLst>
                          <a:tab pos="318770" algn="l"/>
                        </a:tabLst>
                      </a:pPr>
                      <a:r>
                        <a:rPr lang="id-ID" sz="1400">
                          <a:effectLst/>
                        </a:rPr>
                        <a:t> 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1400" dirty="0">
                          <a:effectLst/>
                        </a:rPr>
                        <a:t>Minggu</a:t>
                      </a:r>
                      <a:endParaRPr lang="id-ID" sz="1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400">
                          <a:effectLst/>
                        </a:rPr>
                        <a:t>24</a:t>
                      </a:r>
                      <a:r>
                        <a:rPr lang="id-ID" sz="1400">
                          <a:effectLst/>
                        </a:rPr>
                        <a:t> Des '23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1400">
                          <a:effectLst/>
                        </a:rPr>
                        <a:t>06:30; 09:00;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1400">
                          <a:effectLst/>
                        </a:rPr>
                        <a:t>15:30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90000"/>
                        </a:lnSpc>
                      </a:pPr>
                      <a:r>
                        <a:rPr lang="id-ID" sz="1400">
                          <a:effectLst/>
                        </a:rPr>
                        <a:t>Ibadah/Perayaan Adven IV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id-ID" sz="1400">
                          <a:effectLst/>
                        </a:rPr>
                        <a:t>Gereja HKBP Jogja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76734189"/>
                  </a:ext>
                </a:extLst>
              </a:tr>
              <a:tr h="36909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90000"/>
                        </a:lnSpc>
                        <a:buSzPts val="900"/>
                        <a:buFont typeface="+mj-lt"/>
                        <a:buAutoNum type="arabicPeriod"/>
                        <a:tabLst>
                          <a:tab pos="318770" algn="l"/>
                        </a:tabLst>
                      </a:pPr>
                      <a:r>
                        <a:rPr lang="id-ID" sz="1400">
                          <a:effectLst/>
                        </a:rPr>
                        <a:t> 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400">
                          <a:effectLst/>
                        </a:rPr>
                        <a:t>Minggu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1400">
                          <a:effectLst/>
                        </a:rPr>
                        <a:t>24 Des '23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1400">
                          <a:effectLst/>
                        </a:rPr>
                        <a:t>1</a:t>
                      </a:r>
                      <a:r>
                        <a:rPr lang="en-US" sz="1400">
                          <a:effectLst/>
                        </a:rPr>
                        <a:t>8</a:t>
                      </a:r>
                      <a:r>
                        <a:rPr lang="id-ID" sz="1400">
                          <a:effectLst/>
                        </a:rPr>
                        <a:t>:00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90000"/>
                        </a:lnSpc>
                      </a:pPr>
                      <a:r>
                        <a:rPr lang="id-ID" sz="1400">
                          <a:effectLst/>
                        </a:rPr>
                        <a:t>Ibadah Malam Natal Kudus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id-ID" sz="1400">
                          <a:effectLst/>
                        </a:rPr>
                        <a:t>Gereja HKBP Jogja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35096657"/>
                  </a:ext>
                </a:extLst>
              </a:tr>
              <a:tr h="922735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90000"/>
                        </a:lnSpc>
                        <a:buSzPts val="900"/>
                        <a:buFont typeface="+mj-lt"/>
                        <a:buAutoNum type="arabicPeriod"/>
                        <a:tabLst>
                          <a:tab pos="318770" algn="l"/>
                        </a:tabLst>
                      </a:pPr>
                      <a:r>
                        <a:rPr lang="id-ID" sz="1400">
                          <a:effectLst/>
                        </a:rPr>
                        <a:t> 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400" dirty="0" err="1">
                          <a:effectLst/>
                        </a:rPr>
                        <a:t>Senin</a:t>
                      </a:r>
                      <a:endParaRPr lang="id-ID" sz="1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1400" dirty="0">
                          <a:effectLst/>
                        </a:rPr>
                        <a:t>25 Des '23</a:t>
                      </a:r>
                      <a:endParaRPr lang="id-ID" sz="1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1400">
                          <a:effectLst/>
                        </a:rPr>
                        <a:t>06:30; 09:00;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1400">
                          <a:effectLst/>
                        </a:rPr>
                        <a:t>15:30; &amp; 17:30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90000"/>
                        </a:lnSpc>
                      </a:pPr>
                      <a:r>
                        <a:rPr lang="id-ID" sz="1400">
                          <a:effectLst/>
                        </a:rPr>
                        <a:t>Ibadah Natal Raya:</a:t>
                      </a:r>
                    </a:p>
                    <a:p>
                      <a:pPr marL="90170">
                        <a:lnSpc>
                          <a:spcPct val="90000"/>
                        </a:lnSpc>
                      </a:pPr>
                      <a:r>
                        <a:rPr lang="id-ID" sz="1400">
                          <a:effectLst/>
                        </a:rPr>
                        <a:t>06:30  → B. Indonesia + Perjamuan Kudus  </a:t>
                      </a:r>
                    </a:p>
                    <a:p>
                      <a:pPr marL="90170">
                        <a:lnSpc>
                          <a:spcPct val="90000"/>
                        </a:lnSpc>
                      </a:pPr>
                      <a:r>
                        <a:rPr lang="id-ID" sz="1400">
                          <a:effectLst/>
                        </a:rPr>
                        <a:t>09:00  → B. Batak + Ulaon na Badia</a:t>
                      </a:r>
                    </a:p>
                    <a:p>
                      <a:pPr marL="90170">
                        <a:lnSpc>
                          <a:spcPct val="90000"/>
                        </a:lnSpc>
                      </a:pPr>
                      <a:r>
                        <a:rPr lang="id-ID" sz="1400">
                          <a:effectLst/>
                        </a:rPr>
                        <a:t>15:30;17:30  → B. Indonesia + Perjamuan Kudus  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id-ID" sz="1400">
                          <a:effectLst/>
                        </a:rPr>
                        <a:t>Gereja HKBP Jogja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02609814"/>
                  </a:ext>
                </a:extLst>
              </a:tr>
              <a:tr h="36909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90000"/>
                        </a:lnSpc>
                        <a:buSzPts val="900"/>
                        <a:buFont typeface="+mj-lt"/>
                        <a:buAutoNum type="arabicPeriod"/>
                        <a:tabLst>
                          <a:tab pos="318770" algn="l"/>
                        </a:tabLst>
                      </a:pPr>
                      <a:r>
                        <a:rPr lang="id-ID" sz="1400">
                          <a:effectLst/>
                        </a:rPr>
                        <a:t> 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1400">
                          <a:effectLst/>
                        </a:rPr>
                        <a:t>Se</a:t>
                      </a:r>
                      <a:r>
                        <a:rPr lang="en-US" sz="1400">
                          <a:effectLst/>
                        </a:rPr>
                        <a:t>lasa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1400">
                          <a:effectLst/>
                        </a:rPr>
                        <a:t>26 Des '23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1400" dirty="0">
                          <a:effectLst/>
                        </a:rPr>
                        <a:t>1</a:t>
                      </a:r>
                      <a:r>
                        <a:rPr lang="en-US" sz="1400" dirty="0">
                          <a:effectLst/>
                        </a:rPr>
                        <a:t>7</a:t>
                      </a:r>
                      <a:r>
                        <a:rPr lang="id-ID" sz="1400" dirty="0">
                          <a:effectLst/>
                        </a:rPr>
                        <a:t>:</a:t>
                      </a:r>
                      <a:r>
                        <a:rPr lang="en-US" sz="1400" dirty="0">
                          <a:effectLst/>
                        </a:rPr>
                        <a:t>3</a:t>
                      </a:r>
                      <a:r>
                        <a:rPr lang="id-ID" sz="1400" dirty="0">
                          <a:effectLst/>
                        </a:rPr>
                        <a:t>0</a:t>
                      </a:r>
                      <a:endParaRPr lang="id-ID" sz="1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90000"/>
                        </a:lnSpc>
                      </a:pPr>
                      <a:r>
                        <a:rPr lang="en-US" sz="1400" dirty="0" err="1">
                          <a:effectLst/>
                        </a:rPr>
                        <a:t>Perayaan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id-ID" sz="1400" dirty="0">
                          <a:effectLst/>
                        </a:rPr>
                        <a:t>Natal </a:t>
                      </a:r>
                      <a:r>
                        <a:rPr lang="en-US" sz="1400" dirty="0">
                          <a:effectLst/>
                        </a:rPr>
                        <a:t>II Bersama </a:t>
                      </a:r>
                      <a:r>
                        <a:rPr lang="en-US" sz="1400" dirty="0" err="1">
                          <a:effectLst/>
                        </a:rPr>
                        <a:t>Kaum</a:t>
                      </a:r>
                      <a:r>
                        <a:rPr lang="en-US" sz="1400" dirty="0">
                          <a:effectLst/>
                        </a:rPr>
                        <a:t> Bapak dan </a:t>
                      </a:r>
                      <a:r>
                        <a:rPr lang="en-US" sz="1400" dirty="0" err="1">
                          <a:effectLst/>
                        </a:rPr>
                        <a:t>Parompuan</a:t>
                      </a:r>
                      <a:endParaRPr lang="id-ID" sz="1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id-ID" sz="1400">
                          <a:effectLst/>
                        </a:rPr>
                        <a:t>Gereja HKBP Jogja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22788814"/>
                  </a:ext>
                </a:extLst>
              </a:tr>
              <a:tr h="36909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90000"/>
                        </a:lnSpc>
                        <a:buSzPts val="900"/>
                        <a:buFont typeface="+mj-lt"/>
                        <a:buAutoNum type="arabicPeriod"/>
                        <a:tabLst>
                          <a:tab pos="318770" algn="l"/>
                        </a:tabLst>
                      </a:pPr>
                      <a:r>
                        <a:rPr lang="id-ID" sz="1400">
                          <a:effectLst/>
                        </a:rPr>
                        <a:t> 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400">
                          <a:effectLst/>
                        </a:rPr>
                        <a:t>Minggu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1400">
                          <a:effectLst/>
                        </a:rPr>
                        <a:t>31 Des '23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1400" dirty="0">
                          <a:effectLst/>
                        </a:rPr>
                        <a:t>06:30; 09:00;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1400" dirty="0">
                          <a:effectLst/>
                        </a:rPr>
                        <a:t>15:30</a:t>
                      </a:r>
                      <a:endParaRPr lang="id-ID" sz="1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90000"/>
                        </a:lnSpc>
                      </a:pPr>
                      <a:r>
                        <a:rPr lang="id-ID" sz="1400" dirty="0">
                          <a:effectLst/>
                        </a:rPr>
                        <a:t>Ibadah Minggu</a:t>
                      </a:r>
                      <a:r>
                        <a:rPr lang="en-US" sz="1400" dirty="0">
                          <a:effectLst/>
                        </a:rPr>
                        <a:t> Dung Natal</a:t>
                      </a:r>
                      <a:endParaRPr lang="id-ID" sz="1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28600" algn="l"/>
                        </a:tabLst>
                      </a:pPr>
                      <a:r>
                        <a:rPr lang="id-ID" sz="1400">
                          <a:effectLst/>
                        </a:rPr>
                        <a:t>Gereja HKBP Jogja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34373498"/>
                  </a:ext>
                </a:extLst>
              </a:tr>
              <a:tr h="36909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90000"/>
                        </a:lnSpc>
                        <a:buSzPts val="900"/>
                        <a:buFont typeface="+mj-lt"/>
                        <a:buAutoNum type="arabicPeriod"/>
                        <a:tabLst>
                          <a:tab pos="318770" algn="l"/>
                        </a:tabLst>
                      </a:pPr>
                      <a:r>
                        <a:rPr lang="id-ID" sz="1400">
                          <a:effectLst/>
                        </a:rPr>
                        <a:t> 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400">
                          <a:effectLst/>
                        </a:rPr>
                        <a:t>Minggu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1400">
                          <a:effectLst/>
                        </a:rPr>
                        <a:t>31 Des '23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1400" dirty="0">
                          <a:effectLst/>
                        </a:rPr>
                        <a:t>1</a:t>
                      </a:r>
                      <a:r>
                        <a:rPr lang="en-US" sz="1400" dirty="0">
                          <a:effectLst/>
                        </a:rPr>
                        <a:t>8</a:t>
                      </a:r>
                      <a:r>
                        <a:rPr lang="id-ID" sz="1400" dirty="0">
                          <a:effectLst/>
                        </a:rPr>
                        <a:t>:00</a:t>
                      </a:r>
                      <a:endParaRPr lang="id-ID" sz="1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90000"/>
                        </a:lnSpc>
                      </a:pPr>
                      <a:r>
                        <a:rPr lang="id-ID" sz="1400" dirty="0">
                          <a:effectLst/>
                        </a:rPr>
                        <a:t>Ibadah Malam Akhir Tahun/Tutup Tahun  &amp;</a:t>
                      </a:r>
                    </a:p>
                    <a:p>
                      <a:pPr marL="90170">
                        <a:lnSpc>
                          <a:spcPct val="90000"/>
                        </a:lnSpc>
                      </a:pPr>
                      <a:r>
                        <a:rPr lang="id-ID" sz="1400" dirty="0">
                          <a:effectLst/>
                        </a:rPr>
                        <a:t>Laporan Tahunan (Barita Jujur Taon)</a:t>
                      </a:r>
                      <a:endParaRPr lang="id-ID" sz="1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28600" algn="l"/>
                        </a:tabLst>
                      </a:pPr>
                      <a:r>
                        <a:rPr lang="id-ID" sz="1400">
                          <a:effectLst/>
                        </a:rPr>
                        <a:t>Gereja HKBP Jogja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79742916"/>
                  </a:ext>
                </a:extLst>
              </a:tr>
              <a:tr h="36909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90000"/>
                        </a:lnSpc>
                        <a:buSzPts val="900"/>
                        <a:buFont typeface="+mj-lt"/>
                        <a:buAutoNum type="arabicPeriod"/>
                        <a:tabLst>
                          <a:tab pos="318770" algn="l"/>
                        </a:tabLst>
                      </a:pPr>
                      <a:r>
                        <a:rPr lang="id-ID" sz="1400">
                          <a:effectLst/>
                        </a:rPr>
                        <a:t> 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400">
                          <a:effectLst/>
                        </a:rPr>
                        <a:t>Minggu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1400">
                          <a:effectLst/>
                        </a:rPr>
                        <a:t>31 Des '23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1400">
                          <a:effectLst/>
                        </a:rPr>
                        <a:t>24:00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90000"/>
                        </a:lnSpc>
                      </a:pPr>
                      <a:r>
                        <a:rPr lang="id-ID" sz="1400" dirty="0">
                          <a:effectLst/>
                        </a:rPr>
                        <a:t>Ibadah Old &amp; New Year Keluarga</a:t>
                      </a:r>
                      <a:endParaRPr lang="id-ID" sz="1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28600" algn="l"/>
                        </a:tabLst>
                      </a:pPr>
                      <a:r>
                        <a:rPr lang="id-ID" sz="1400">
                          <a:effectLst/>
                        </a:rPr>
                        <a:t>Di rumah masing-masing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79037210"/>
                  </a:ext>
                </a:extLst>
              </a:tr>
              <a:tr h="36909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90000"/>
                        </a:lnSpc>
                        <a:buSzPts val="900"/>
                        <a:buFont typeface="+mj-lt"/>
                        <a:buAutoNum type="arabicPeriod"/>
                        <a:tabLst>
                          <a:tab pos="318770" algn="l"/>
                        </a:tabLst>
                      </a:pPr>
                      <a:r>
                        <a:rPr lang="id-ID" sz="1400">
                          <a:effectLst/>
                        </a:rPr>
                        <a:t> 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400">
                          <a:effectLst/>
                        </a:rPr>
                        <a:t>Minggu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1400">
                          <a:effectLst/>
                        </a:rPr>
                        <a:t>31 Des '23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1400">
                          <a:effectLst/>
                        </a:rPr>
                        <a:t>24:00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90000"/>
                        </a:lnSpc>
                      </a:pPr>
                      <a:r>
                        <a:rPr lang="id-ID" sz="1400" dirty="0">
                          <a:effectLst/>
                        </a:rPr>
                        <a:t>Ibadah Old &amp; New Year Naposobulung</a:t>
                      </a:r>
                      <a:endParaRPr lang="id-ID" sz="1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28600" algn="l"/>
                        </a:tabLst>
                      </a:pPr>
                      <a:r>
                        <a:rPr lang="id-ID" sz="1400">
                          <a:effectLst/>
                        </a:rPr>
                        <a:t>Gereja HKBP Jogja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22751251"/>
                  </a:ext>
                </a:extLst>
              </a:tr>
              <a:tr h="55364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90000"/>
                        </a:lnSpc>
                        <a:buSzPts val="900"/>
                        <a:buFont typeface="+mj-lt"/>
                        <a:buAutoNum type="arabicPeriod"/>
                        <a:tabLst>
                          <a:tab pos="318770" algn="l"/>
                        </a:tabLst>
                      </a:pPr>
                      <a:r>
                        <a:rPr lang="id-ID" sz="1400">
                          <a:effectLst/>
                        </a:rPr>
                        <a:t> 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400">
                          <a:effectLst/>
                        </a:rPr>
                        <a:t>Senin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1400">
                          <a:effectLst/>
                        </a:rPr>
                        <a:t>01 Jan '2</a:t>
                      </a:r>
                      <a:r>
                        <a:rPr lang="en-US" sz="1400">
                          <a:effectLst/>
                        </a:rPr>
                        <a:t>4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r>
                        <a:rPr lang="id-ID" sz="1400">
                          <a:effectLst/>
                        </a:rPr>
                        <a:t>0:00; </a:t>
                      </a:r>
                      <a:r>
                        <a:rPr lang="en-US" sz="1400">
                          <a:effectLst/>
                        </a:rPr>
                        <a:t>15:30</a:t>
                      </a:r>
                      <a:r>
                        <a:rPr lang="id-ID" sz="1400">
                          <a:effectLst/>
                        </a:rPr>
                        <a:t> &amp; 17:</a:t>
                      </a:r>
                      <a:r>
                        <a:rPr lang="en-US" sz="1400">
                          <a:effectLst/>
                        </a:rPr>
                        <a:t>3</a:t>
                      </a:r>
                      <a:r>
                        <a:rPr lang="id-ID" sz="1400">
                          <a:effectLst/>
                        </a:rPr>
                        <a:t>0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90000"/>
                        </a:lnSpc>
                      </a:pPr>
                      <a:r>
                        <a:rPr lang="id-ID" sz="1400" dirty="0">
                          <a:effectLst/>
                        </a:rPr>
                        <a:t>Ibadah Tahun Baru 202</a:t>
                      </a:r>
                      <a:r>
                        <a:rPr lang="en-US" sz="1400" dirty="0">
                          <a:effectLst/>
                        </a:rPr>
                        <a:t>4 (Open house </a:t>
                      </a:r>
                      <a:r>
                        <a:rPr lang="en-US" sz="1400" dirty="0" err="1">
                          <a:effectLst/>
                        </a:rPr>
                        <a:t>Gereja</a:t>
                      </a:r>
                      <a:r>
                        <a:rPr lang="en-US" sz="1400" dirty="0">
                          <a:effectLst/>
                        </a:rPr>
                        <a:t>: </a:t>
                      </a:r>
                      <a:r>
                        <a:rPr lang="en-US" sz="1400" dirty="0" err="1">
                          <a:effectLst/>
                        </a:rPr>
                        <a:t>Makan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bersama</a:t>
                      </a:r>
                      <a:r>
                        <a:rPr lang="en-US" sz="1400" dirty="0">
                          <a:effectLst/>
                        </a:rPr>
                        <a:t> di </a:t>
                      </a:r>
                      <a:r>
                        <a:rPr lang="en-US" sz="1400" dirty="0" err="1">
                          <a:effectLst/>
                        </a:rPr>
                        <a:t>seluruh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sesi</a:t>
                      </a:r>
                      <a:r>
                        <a:rPr lang="en-US" sz="1400" dirty="0">
                          <a:effectLst/>
                        </a:rPr>
                        <a:t> Ibadah)</a:t>
                      </a:r>
                      <a:endParaRPr lang="id-ID" sz="1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28600" algn="l"/>
                        </a:tabLst>
                      </a:pPr>
                      <a:r>
                        <a:rPr lang="id-ID" sz="1400" dirty="0">
                          <a:effectLst/>
                        </a:rPr>
                        <a:t>Gereja HKBP Jogja</a:t>
                      </a:r>
                      <a:endParaRPr lang="id-ID" sz="1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68622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6468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E2D35-C59E-4A7A-A518-56AADA042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752697"/>
            <a:ext cx="9446944" cy="1047528"/>
          </a:xfrm>
        </p:spPr>
        <p:txBody>
          <a:bodyPr>
            <a:normAutofit fontScale="9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altLang="id-ID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USAHA MENINGKATKAN PEMASUKAN DANA SENTRALISASI KEUANGAN HKBP</a:t>
            </a:r>
            <a:endParaRPr kumimoji="0" lang="id-ID" altLang="id-ID" sz="6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3AD7D-DC7E-4C66-AD24-C46740AAF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8862" y="2057400"/>
            <a:ext cx="9175749" cy="44577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Kita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patut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bersyukur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atas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pelaksanaan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Sentralisasi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Keuangan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HKBP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sejak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Januari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2023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telah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terlaksana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baik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Namun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demikian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masih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dibutuhkan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partisipasi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diluar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persembahan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sudah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menjaga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keberlangsungan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program.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itu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diharapkan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dukungan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jemaat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mendukung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lewat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komitmen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janji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iman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secara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berkala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transfer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langsung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Rekening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BPSK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HKBP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menggunakan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Kode Digital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QRIS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disamping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id-ID" sz="80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50B854A-8C8C-48E7-AAC4-C1057A250F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altLang="id-ID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9" name="Picture 1">
            <a:extLst>
              <a:ext uri="{FF2B5EF4-FFF2-40B4-BE49-F238E27FC236}">
                <a16:creationId xmlns:a16="http://schemas.microsoft.com/office/drawing/2014/main" id="{AE87527D-0290-482F-8ACE-BAA308DEBA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31" t="16364" r="18376" b="25151"/>
          <a:stretch>
            <a:fillRect/>
          </a:stretch>
        </p:blipFill>
        <p:spPr bwMode="auto">
          <a:xfrm>
            <a:off x="184150" y="2374899"/>
            <a:ext cx="2144712" cy="2835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8631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8F1AC-8CA4-4914-8B9D-B3C69225E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9493" y="624110"/>
            <a:ext cx="9935119" cy="102726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PENGUMPULAN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DANA </a:t>
            </a:r>
            <a:b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</a:br>
            <a:r>
              <a:rPr lang="en-US" sz="28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UNTUK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28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KEGIATAN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NATAL DAN </a:t>
            </a:r>
            <a:r>
              <a:rPr lang="en-US" sz="28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TAHUN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28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BARU</a:t>
            </a:r>
            <a:endParaRPr lang="id-ID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8C283-A045-4CEB-8549-4B81498FD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445" y="1787857"/>
            <a:ext cx="10863167" cy="412336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rangka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memenuhi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kebutuhan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dana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Pesta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Perayaan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Natal 2023 dan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Tahun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Baru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2024,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kita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mengumpulkan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persembahan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amplop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pada ibadah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hari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Minggu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24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Desember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2023. Adapun dana yang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dibutuhkan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seluruh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kegiatan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sebesar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Rp 162.838.000,-.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Demikian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diwartakan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dan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mohon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dukungan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kita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semua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TUHAN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memberkati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id-ID" sz="36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04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AFA5E-4AF1-48A6-AAFC-9F578E841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3063" y="624110"/>
            <a:ext cx="9861549" cy="676053"/>
          </a:xfrm>
        </p:spPr>
        <p:txBody>
          <a:bodyPr>
            <a:normAutofit/>
          </a:bodyPr>
          <a:lstStyle/>
          <a:p>
            <a:pPr lvl="0" algn="just">
              <a:buSzPts val="1050"/>
            </a:pP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LOKASI TOILET - KAMAR MANDI</a:t>
            </a:r>
            <a:endParaRPr lang="id-ID" sz="32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3C873-426A-4634-8B50-336142167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813" y="1528763"/>
            <a:ext cx="10718799" cy="43824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Bagi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jemaat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hendak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menggunakan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toilet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kamar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mandi, 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tersedia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di,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yakni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id-ID" sz="40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depan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konsistori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 Toilet Wanita, dan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Urinoir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Lakilaki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id-ID" sz="40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Lantai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2: Toilet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Wanita dan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Lakilaki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id-ID" sz="40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Demikian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diinformasikan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atas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perhatian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kerjasama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baik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diucapkan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terimakasih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id-ID" sz="40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119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6819D-2636-4876-B95D-AB2FE8055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8171" y="624110"/>
            <a:ext cx="9806441" cy="856347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TOKTOK</a:t>
            </a:r>
            <a:r>
              <a:rPr lang="en-US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RIPE DAN </a:t>
            </a:r>
            <a:r>
              <a:rPr lang="en-US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DONASI</a:t>
            </a:r>
            <a:r>
              <a:rPr lang="en-US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PEMBANGUNAN</a:t>
            </a:r>
            <a:br>
              <a:rPr lang="id-ID" sz="1800" dirty="0"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FB73C-806C-4799-B081-E9FE27299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457" y="1480457"/>
            <a:ext cx="11040155" cy="463005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Rencana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Anggaran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Biaya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Renovaisi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Ruang Ibadah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Sekolah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Minggu-Remaja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dan Pembangunan 3 unit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Rumah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Pastori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dibutuhkan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biaya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Rp2.210.336.825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,-.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Sesuai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hasil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Keputusan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Rapat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Huria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lalu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setiap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keluarga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dimohon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berkontribusi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Rp600.000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tahun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sebagai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toktok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ripe.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Setiap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keluarga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juga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memberi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donasi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selain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toktok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ripe)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sesuai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kerelaan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hati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Toktok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Ripe dan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Donasi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dikirim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BNI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Cab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UGM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Rekening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No. 1448306545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a.n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Panitia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Pembangunan HKBP Yogyakarta.</a:t>
            </a:r>
            <a:endParaRPr lang="id-ID" sz="36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601013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5AE99-373C-4720-B855-32D1E6846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5913" y="624110"/>
            <a:ext cx="9918699" cy="80464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WARTA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PANITIA</a:t>
            </a:r>
            <a:r>
              <a:rPr lang="en-US" sz="32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PEMBANGUNAN</a:t>
            </a:r>
            <a:br>
              <a:rPr lang="id-ID" sz="1800" dirty="0"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F35C8-2572-4BE4-89DC-D07962CF2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388" y="1026430"/>
            <a:ext cx="10961687" cy="542925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6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Panitia</a:t>
            </a:r>
            <a:r>
              <a:rPr lang="en-US" sz="6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Pembangunan HKBP Yogyakarta, </a:t>
            </a:r>
            <a:r>
              <a:rPr lang="en-US" sz="6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6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minggu</a:t>
            </a:r>
            <a:r>
              <a:rPr lang="en-US" sz="6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</a:t>
            </a:r>
            <a:r>
              <a:rPr lang="en-US" sz="6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menerima</a:t>
            </a:r>
            <a:r>
              <a:rPr lang="en-US" sz="6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Toktokripe</a:t>
            </a:r>
            <a:r>
              <a:rPr lang="en-US" sz="6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6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Donasi</a:t>
            </a:r>
            <a:r>
              <a:rPr lang="en-US" sz="6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6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6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6400" b="1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Toktokripe</a:t>
            </a:r>
            <a:r>
              <a:rPr lang="en-US" sz="6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id-ID" sz="64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id-ID" sz="6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Y.M.L. Simorangkir, S.Sn./H.L.S br Sitinjak, S.Sn., M.Sn.; Selatan</a:t>
            </a:r>
            <a:r>
              <a:rPr lang="en-US" sz="6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30208</a:t>
            </a:r>
            <a:r>
              <a:rPr lang="id-ID" sz="6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15/12/2023 Rp600.000,-</a:t>
            </a:r>
            <a:endParaRPr lang="id-ID" sz="64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id-ID" sz="6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 Sagala/H br Sitanggang</a:t>
            </a:r>
            <a:r>
              <a:rPr lang="en-US" sz="6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d-ID" sz="6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Selatan</a:t>
            </a:r>
            <a:r>
              <a:rPr lang="en-US" sz="6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60050;</a:t>
            </a:r>
            <a:r>
              <a:rPr lang="id-ID" sz="6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17/12/2023 Rp600.000,-</a:t>
            </a:r>
            <a:endParaRPr lang="id-ID" sz="64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id-ID" sz="6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T.P. Sinurat / Y.E.R. br Samosir; Barat</a:t>
            </a:r>
            <a:r>
              <a:rPr lang="en-US" sz="6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40137</a:t>
            </a:r>
            <a:r>
              <a:rPr lang="id-ID" sz="6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19/12/2023 Rp600.000,-</a:t>
            </a:r>
            <a:endParaRPr lang="id-ID" sz="64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id-ID" sz="6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Dipl. Ing. W.H. Hutabarat/R br  Sihombing; Barat</a:t>
            </a:r>
            <a:r>
              <a:rPr lang="en-US" sz="6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40030; </a:t>
            </a:r>
            <a:r>
              <a:rPr lang="id-ID" sz="6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22/12/2023  Rp600.000,-</a:t>
            </a:r>
            <a:endParaRPr lang="id-ID" sz="64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id-ID" sz="6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St. M. Marpaung/V.I br Panjaitan; Barat</a:t>
            </a:r>
            <a:r>
              <a:rPr lang="en-US" sz="6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40003; </a:t>
            </a:r>
            <a:r>
              <a:rPr lang="id-ID" sz="6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22/12/2023  Rp600.000,-</a:t>
            </a:r>
            <a:endParaRPr lang="id-ID" sz="64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id-ID" sz="6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Ny. P.R. Sagala br Simarmata; Tengah; 17.12.23; 10010 Rp600.000,-</a:t>
            </a:r>
            <a:endParaRPr lang="id-ID" sz="64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id-ID" sz="6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Ruri Febri Ritwandanu/D.R.I br Sibarani; Barat 1; 17.12.23; 40102 Rp600.000,-</a:t>
            </a:r>
            <a:endParaRPr lang="id-ID" sz="64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id-ID" sz="6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Ir. S. Pasaribu/D. br Tampubolon; Timur; 17.12.23; 20021 Rp600.000,-</a:t>
            </a:r>
            <a:endParaRPr lang="id-ID" sz="64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id-ID" sz="6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K.P. Doloksaribu/M.U. br  Nainggolan; Timur; 16.12.23; 20119 Rp600.000,-</a:t>
            </a:r>
            <a:endParaRPr lang="id-ID" sz="64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id-ID" sz="6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Ny. M. Nainggolan br Simarmata; Timur; 17.12. 23; 20227 Rp600.000,-</a:t>
            </a:r>
            <a:endParaRPr lang="id-ID" sz="64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id-ID" sz="6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P. Sidabalo/M.I. br Nainggolan; Timur; 17.12. 23; 20228 Rp600.000,-</a:t>
            </a:r>
            <a:endParaRPr lang="id-ID" sz="64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id-ID" sz="6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 Nainggolan/E. br Pasaribu; Selatan; 17.12. 23; 60010 Rp600.000,-</a:t>
            </a:r>
            <a:endParaRPr lang="id-ID" sz="64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id-ID" sz="6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V.K.M. Aritonang / H.I br Saragih; Barat; 22.12.23; 10054 Rp600.000,-</a:t>
            </a:r>
            <a:endParaRPr lang="id-ID" sz="64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id-ID" sz="6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T.I. Hutajulu S.E., M.M./dr. N.R. br Siahaan; Selatan; Tf. 16.12.23; 30096 Rp600.000,-</a:t>
            </a:r>
            <a:endParaRPr lang="id-ID" sz="64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buNone/>
            </a:pPr>
            <a:endParaRPr lang="id-ID" sz="96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1074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AB1EC-AA58-44DC-92D5-EEE9649CE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5" y="1257300"/>
            <a:ext cx="11244263" cy="46539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Donasi</a:t>
            </a:r>
            <a:r>
              <a:rPr lang="en-US" sz="2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id-ID" sz="24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id-ID" sz="2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PT. Jasamarga Jogja-Bawen  15/12/2023 Rp2.000.000,-</a:t>
            </a:r>
            <a:endParaRPr lang="id-ID" sz="24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id-ID" sz="2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NN; 18/12/2023 Rp1.000.100,-</a:t>
            </a:r>
            <a:endParaRPr lang="id-ID" sz="24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id-ID" sz="2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 Simanjuntak / M br. Silitonga</a:t>
            </a:r>
            <a:r>
              <a:rPr lang="en-US" sz="2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d-ID" sz="2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20/12/2023 Rp500.000,-</a:t>
            </a:r>
            <a:endParaRPr lang="id-ID" sz="24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id-ID" sz="2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Bapak Eddy W.;  20/12/2023 Rp50.000.000,-</a:t>
            </a:r>
            <a:endParaRPr lang="id-ID" sz="24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id-ID" sz="2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Bapak Trisno Tio-Jakarta; 21/12/2023 Rp10.000.000,-</a:t>
            </a:r>
            <a:endParaRPr lang="id-ID" sz="24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id-ID" sz="2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R. Haloho/N.L br Saragi; Utara; 50076 Rp200.000,-</a:t>
            </a:r>
            <a:endParaRPr lang="id-ID" sz="24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id-ID" sz="2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V.K.M. Aritonang / H.I br Saragih; Barat; 22.12.23; 10054 Rp400.000,-</a:t>
            </a:r>
            <a:endParaRPr lang="id-ID" sz="24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id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Sado Kas Panitia setelah dikurangi pengeluaran sampai dengan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Desember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2023</a:t>
            </a:r>
            <a:r>
              <a:rPr lang="id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Rp.220.648.879,-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499621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D8AEF-0677-43E3-8BBA-68A31FA21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8171" y="624110"/>
            <a:ext cx="9806441" cy="761778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cap="all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himbaUAN memberikan PERSEMBAHAN BULANAN/TAHUNAN</a:t>
            </a:r>
            <a:br>
              <a:rPr lang="id-ID" sz="1800" dirty="0"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6277D-3CC5-4DE1-A296-BAB07A9CF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3" y="1828800"/>
            <a:ext cx="10851469" cy="4082422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85000"/>
              </a:lnSpc>
              <a:buNone/>
            </a:pPr>
            <a:r>
              <a:rPr lang="id-ID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Sehubungan semakin mendekatnya akhir tahun 202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id-ID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maka dengan ini Majelis Jemaat menghimbau  anggota jemaat HKBP Yogyakarta (baik keluarga maupun perseorangan) agar berkenaan memberikan melalui Sintua Wijk/Wilayah, dan atau Kantor Sekretariat Gereja, dan atau Nomor Rekening Gereja dan atau Kantong Persembahan, yakni: </a:t>
            </a:r>
            <a:r>
              <a:rPr lang="id-ID" sz="3600" i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Persembahan Bulanan/Tahunan, Fons Maranatha dan Dana Sosial Gepulri  untuk tahun 202</a:t>
            </a:r>
            <a:r>
              <a:rPr lang="en-US" sz="3600" i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id-ID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Demikian disampaikan, atas perhatian dan dukungannya, diucapkan terima-kasih. TUHAN memberkati.</a:t>
            </a:r>
            <a:endParaRPr lang="id-ID" sz="36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8201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13FF5-6AFD-4049-BF0D-B7E70E596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1" y="624110"/>
            <a:ext cx="9675812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LOWONGAN</a:t>
            </a:r>
            <a:r>
              <a:rPr lang="en-US" sz="31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1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KERJA</a:t>
            </a:r>
            <a:r>
              <a:rPr lang="en-US" sz="31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TATA USAHA </a:t>
            </a:r>
            <a:br>
              <a:rPr lang="en-US" sz="31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</a:br>
            <a:r>
              <a:rPr lang="en-US" sz="31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HKBP YOGYAKARTA</a:t>
            </a:r>
            <a:br>
              <a:rPr lang="id-ID" sz="2000" dirty="0"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d-ID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25A15-FD7C-4376-8FAA-2AED979F9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1557338"/>
            <a:ext cx="10761662" cy="4353884"/>
          </a:xfrm>
        </p:spPr>
        <p:txBody>
          <a:bodyPr>
            <a:normAutofit fontScale="92500" lnSpcReduction="20000"/>
          </a:bodyPr>
          <a:lstStyle/>
          <a:p>
            <a:pPr marL="0" marR="85725" indent="0" algn="just">
              <a:spcAft>
                <a:spcPts val="0"/>
              </a:spcAft>
              <a:buNone/>
            </a:pPr>
            <a:r>
              <a:rPr lang="id-ID" sz="2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A. Persyaratan Umum:</a:t>
            </a:r>
            <a:r>
              <a:rPr lang="id-ID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1).WNI</a:t>
            </a:r>
            <a:r>
              <a:rPr lang="en-US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;</a:t>
            </a:r>
            <a:r>
              <a:rPr lang="id-ID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2).Pria/Wanita</a:t>
            </a:r>
            <a:r>
              <a:rPr lang="en-US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2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Usia</a:t>
            </a:r>
            <a:r>
              <a:rPr lang="en-US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20 – 35 </a:t>
            </a:r>
            <a:r>
              <a:rPr lang="en-US" sz="2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tahun</a:t>
            </a:r>
            <a:r>
              <a:rPr lang="en-US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;</a:t>
            </a:r>
            <a:r>
              <a:rPr lang="id-ID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3)Sehat jasmani dan rohani</a:t>
            </a:r>
            <a:r>
              <a:rPr lang="en-US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;</a:t>
            </a:r>
            <a:r>
              <a:rPr lang="id-ID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4)Jujur-displin-berintegritas</a:t>
            </a:r>
            <a:r>
              <a:rPr lang="en-US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;</a:t>
            </a:r>
            <a:r>
              <a:rPr lang="id-ID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5)Tidak pernah dihukum berdasarkan keputusan pengadilan.</a:t>
            </a:r>
            <a:endParaRPr lang="id-ID" sz="26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85725" indent="0" algn="just">
              <a:spcAft>
                <a:spcPts val="0"/>
              </a:spcAft>
              <a:buNone/>
            </a:pPr>
            <a:r>
              <a:rPr lang="en-US" sz="2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B. </a:t>
            </a:r>
            <a:r>
              <a:rPr lang="id-ID" sz="2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Persyaratan Pendidikan dan Kompetensi:</a:t>
            </a:r>
            <a:r>
              <a:rPr lang="id-ID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1) Minimal berpendidikan SMK di bidang teknologi informasi dan pengembangan web; 2) Diutamakan memiliki pengalaman kerja atau pengalaman praktik</a:t>
            </a:r>
            <a:endParaRPr lang="id-ID" sz="26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85725" indent="0" algn="just">
              <a:spcAft>
                <a:spcPts val="0"/>
              </a:spcAft>
              <a:buNone/>
            </a:pPr>
            <a:r>
              <a:rPr lang="en-US" sz="2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C</a:t>
            </a:r>
            <a:r>
              <a:rPr lang="id-ID" sz="2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. Persyaratan Administrasi: </a:t>
            </a:r>
            <a:r>
              <a:rPr lang="id-ID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1) Fotocopy Izasah pendidikan terakhir; 2) Foto kopi KTP dan KK; </a:t>
            </a:r>
            <a:r>
              <a:rPr lang="en-US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3</a:t>
            </a:r>
            <a:r>
              <a:rPr lang="id-ID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. Surat keterangan kelakuan baik dari kepolisian; </a:t>
            </a:r>
            <a:r>
              <a:rPr lang="en-US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4</a:t>
            </a:r>
            <a:r>
              <a:rPr lang="id-ID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) Surat keterangan sehat dari dokter</a:t>
            </a:r>
            <a:r>
              <a:rPr lang="en-US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.</a:t>
            </a:r>
            <a:endParaRPr lang="id-ID" sz="26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85725" indent="0" algn="just">
              <a:spcAft>
                <a:spcPts val="0"/>
              </a:spcAft>
              <a:buNone/>
            </a:pPr>
            <a:r>
              <a:rPr lang="en-US" sz="2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D</a:t>
            </a:r>
            <a:r>
              <a:rPr lang="id-ID" sz="2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. Benefits:</a:t>
            </a:r>
            <a:r>
              <a:rPr lang="id-ID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 1) Gaji UMR; 2) BPJS </a:t>
            </a:r>
            <a:r>
              <a:rPr lang="en-US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K</a:t>
            </a:r>
            <a:r>
              <a:rPr lang="id-ID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esehatan</a:t>
            </a:r>
            <a:endParaRPr lang="id-ID" sz="26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85725" indent="0" algn="just">
              <a:spcAft>
                <a:spcPts val="0"/>
              </a:spcAft>
              <a:buNone/>
            </a:pPr>
            <a:r>
              <a:rPr lang="en-US" sz="2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E</a:t>
            </a:r>
            <a:r>
              <a:rPr lang="id-ID" sz="2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. </a:t>
            </a:r>
            <a:r>
              <a:rPr lang="en-US" sz="2600" b="1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Pendaftaran</a:t>
            </a:r>
            <a:r>
              <a:rPr lang="en-US" sz="2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2600" b="1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ditutup</a:t>
            </a:r>
            <a:r>
              <a:rPr lang="en-US" sz="2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14 </a:t>
            </a:r>
            <a:r>
              <a:rPr lang="en-US" sz="2600" b="1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Januari</a:t>
            </a:r>
            <a:r>
              <a:rPr lang="en-US" sz="2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2023</a:t>
            </a:r>
            <a:endParaRPr lang="id-ID" sz="26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85725" indent="0" algn="just">
              <a:spcAft>
                <a:spcPts val="0"/>
              </a:spcAft>
              <a:buNone/>
            </a:pPr>
            <a:r>
              <a:rPr lang="id-ID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Bagi yang berminat dapat mengirim atau mengantar surat lamaran ke Sekretariat Gereja HKBP Yogyakarta</a:t>
            </a:r>
            <a:endParaRPr lang="id-ID" sz="26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44143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84E25-166D-44D7-B877-023BAC938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5912" y="580786"/>
            <a:ext cx="10090149" cy="70387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NAMA, DAN </a:t>
            </a:r>
            <a:r>
              <a:rPr lang="en-US" sz="40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TOPIK</a:t>
            </a:r>
            <a:r>
              <a:rPr lang="en-US" sz="40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MINGGU</a:t>
            </a:r>
            <a:endParaRPr lang="id-ID" sz="6000" dirty="0">
              <a:solidFill>
                <a:srgbClr val="7030A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A8042A8-9A35-4BBD-8066-4B0836843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462" y="1358524"/>
            <a:ext cx="11218862" cy="4456489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id-ID" sz="6400" b="1" dirty="0">
                <a:solidFill>
                  <a:srgbClr val="7030A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Minggu </a:t>
            </a:r>
            <a:r>
              <a:rPr lang="en-US" sz="6400" b="1" dirty="0" err="1">
                <a:solidFill>
                  <a:srgbClr val="7030A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Adven</a:t>
            </a:r>
            <a:r>
              <a:rPr lang="en-US" sz="6400" b="1" dirty="0">
                <a:solidFill>
                  <a:srgbClr val="7030A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IV</a:t>
            </a:r>
            <a:endParaRPr lang="id-ID" sz="6400" b="1" dirty="0">
              <a:solidFill>
                <a:srgbClr val="7030A0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id-ID" sz="6400" b="1" dirty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Topik: 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sv-SE" sz="5800" b="1" dirty="0">
                <a:solidFill>
                  <a:srgbClr val="7030A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Allah Datang Menyelamatkan Umatnya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pt-BR" sz="5800" b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Ro Do Jahowa Tongon Paluahon Bangsona</a:t>
            </a:r>
            <a:endParaRPr lang="id-ID" sz="6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1537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B0785-EFB1-4448-AB07-D870B4B79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3075" y="624110"/>
            <a:ext cx="9761537" cy="1280890"/>
          </a:xfrm>
        </p:spPr>
        <p:txBody>
          <a:bodyPr>
            <a:normAutofit/>
          </a:bodyPr>
          <a:lstStyle/>
          <a:p>
            <a:pPr algn="ctr"/>
            <a:r>
              <a:rPr lang="id-ID" sz="2800" b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PENERIMAAN PELAYAN GURU SEKOLAH MINGGU, </a:t>
            </a:r>
            <a:br>
              <a:rPr lang="en-US" sz="2800" b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</a:br>
            <a:r>
              <a:rPr lang="id-ID" sz="2800" b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PENDAMPING REMAJA </a:t>
            </a:r>
            <a:r>
              <a:rPr lang="id-ID" sz="2800" b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&amp; </a:t>
            </a:r>
            <a:r>
              <a:rPr lang="id-ID" sz="2800" b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TIM MUSIK DAN IBADAH</a:t>
            </a:r>
            <a:endParaRPr lang="id-ID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A6106-26EF-4BEF-9688-5B7DED7C5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1575" y="2133600"/>
            <a:ext cx="10333037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360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Bagi </a:t>
            </a:r>
            <a:r>
              <a:rPr lang="en-US" sz="360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jemaat </a:t>
            </a:r>
            <a:r>
              <a:rPr lang="id-ID" sz="360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yang </a:t>
            </a:r>
            <a:r>
              <a:rPr lang="en-US" sz="360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hendak </a:t>
            </a:r>
            <a:r>
              <a:rPr lang="id-ID" sz="360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bergabung </a:t>
            </a:r>
            <a:r>
              <a:rPr lang="en-US" sz="360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jadi Guru Sekolah Minggu, Pendamping Remaja, dan atau Tim Musik Ibadah, </a:t>
            </a:r>
            <a:r>
              <a:rPr lang="id-ID" sz="360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dapat menghubungi: </a:t>
            </a:r>
            <a:r>
              <a:rPr lang="id-ID" sz="3600" i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Sekretariat Gereja</a:t>
            </a:r>
            <a:r>
              <a:rPr lang="id-ID" sz="360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. TUHAN memberkati dan memperlengkapi gereja-Nya</a:t>
            </a:r>
            <a:r>
              <a:rPr lang="id-ID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.</a:t>
            </a:r>
            <a:endParaRPr lang="id-ID" sz="36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8065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C9B56-60E4-4EF7-8F43-75C8E196E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3101" y="624110"/>
            <a:ext cx="9561512" cy="1280890"/>
          </a:xfrm>
        </p:spPr>
        <p:txBody>
          <a:bodyPr>
            <a:normAutofit/>
          </a:bodyPr>
          <a:lstStyle/>
          <a:p>
            <a:pPr algn="ctr"/>
            <a:r>
              <a:rPr lang="id-ID" sz="3200" b="1" cap="all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DAFTAR</a:t>
            </a:r>
            <a:r>
              <a:rPr lang="id-ID" sz="3200" b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BERULANG TAHUN KELAHIRAN dan PERNIKAHAN</a:t>
            </a:r>
            <a:endParaRPr lang="id-ID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5689F-13B2-40F7-84AF-FED7A73BA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4463" y="1905000"/>
            <a:ext cx="10090149" cy="4006222"/>
          </a:xfrm>
        </p:spPr>
        <p:txBody>
          <a:bodyPr>
            <a:normAutofit/>
          </a:bodyPr>
          <a:lstStyle/>
          <a:p>
            <a:pPr marL="0" marR="85725" indent="0" algn="just">
              <a:spcAft>
                <a:spcPts val="0"/>
              </a:spcAft>
              <a:buNone/>
            </a:pPr>
            <a:r>
              <a:rPr lang="de-DE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Parhalado HKBP Yogyakarta mengucapkan </a:t>
            </a:r>
            <a:r>
              <a:rPr lang="de-DE" sz="2800" i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</a:t>
            </a:r>
            <a:r>
              <a:rPr lang="de-DE" sz="2800" b="1" i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Selamat Ulang Tahun</a:t>
            </a:r>
            <a:r>
              <a:rPr lang="de-DE" sz="2800" i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</a:t>
            </a:r>
            <a:r>
              <a:rPr lang="de-DE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kepada seluruh jemaat yang ber-</a:t>
            </a:r>
            <a:r>
              <a:rPr lang="de-DE" sz="2800" b="1" i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Ulang Tahun Kelahira</a:t>
            </a:r>
            <a:r>
              <a:rPr lang="id-ID" sz="2800" b="1" i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id-ID" sz="2800" i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d-ID" sz="2800" b="1" i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 Pernikahan</a:t>
            </a:r>
            <a:r>
              <a:rPr lang="id-ID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</a:t>
            </a:r>
            <a:r>
              <a:rPr lang="de-DE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ari  tanggal  24</a:t>
            </a:r>
            <a:r>
              <a:rPr lang="en-US" sz="2800" dirty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- 30</a:t>
            </a:r>
            <a:r>
              <a:rPr lang="id-ID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Desember</a:t>
            </a:r>
            <a:r>
              <a:rPr lang="id-ID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2023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id-ID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 penuh suka cita jemaat yang berulang tahun, merenungkan firman yang tertulis di</a:t>
            </a:r>
            <a:r>
              <a:rPr lang="id-ID" sz="28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2800" b="1" i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Mazmur 90:12; 103:1-2: </a:t>
            </a:r>
            <a:r>
              <a:rPr lang="id-ID" sz="28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Ajarlah kami menghitung hari-hari kami sedemikian, hingga kami beroleh hati yang bijaksana. Pujilah TUHAN, hai jiwaku! Pujilah nama-Nya yang kudus, hai segenap batinku! Pujilah TUHAN, hai jiwaku, dan janganlah lupakan segala kebaikan-Nya!</a:t>
            </a:r>
            <a:endParaRPr lang="id-ID" sz="28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1090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1A022-C6B2-455D-BBEB-83297589D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2800" b="1" cap="all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Warga jemaat yang sakit </a:t>
            </a:r>
            <a:br>
              <a:rPr lang="en-US" sz="2800" b="1" cap="all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d-ID" sz="2800" b="1" cap="all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 masa pemulihan</a:t>
            </a:r>
            <a:endParaRPr lang="id-ID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7BA57-4341-49DD-B352-4193D6988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 kita mendoakan kesembuhan bagi warga jemaat HKBP Yogyakarta </a:t>
            </a:r>
            <a:r>
              <a:rPr lang="en-US" sz="3600" dirty="0" err="1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dirawat</a:t>
            </a:r>
            <a:r>
              <a:rPr lang="en-US" sz="3600" dirty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3600" dirty="0" err="1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rumah</a:t>
            </a:r>
            <a:r>
              <a:rPr lang="en-US" sz="3600" dirty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sakit</a:t>
            </a:r>
            <a:r>
              <a:rPr lang="en-US" sz="3600" dirty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orang; dan 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rumah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7 orang</a:t>
            </a:r>
            <a:r>
              <a:rPr lang="id-ID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TUHAN kiranya memulihkan, menyembuhkan, dan menguatkan.</a:t>
            </a:r>
            <a:endParaRPr lang="id-ID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5050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40BB8-3CC0-41A7-90F8-67411CE19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3200" b="1" cap="all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pokok-pokok doa syafaat</a:t>
            </a:r>
            <a:endParaRPr lang="id-ID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A8ABE-CB50-46C5-A332-20242FD19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388" y="1304144"/>
            <a:ext cx="10817224" cy="47483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Menghadapi Tahun Profesionalisme Dalam Penatalayanan 2023; Proses tahapan Pemilu 2024; Penjajagan pembentukan Pospel Sedayu Kulonprogo; Pencarian lahan Pospel Wonosari, Permohonan perlindungan dari pandemi, warga jemaat yang sakit, bergumul, dan berduka; Toleransi dan kerukunan umat beragama &amp; kedamaian/kesejahteraan Indonesia; Perdamaian Dunia &amp; Keadilan; Keutuhan &amp; kedamaian warga gereja dan bangsa Indonesia; Kota Yogyakarta &amp; Bangsa Indonesia dalam rangka menghadapi dan mengatasi Pandemi Covid-19 dan proses pemulihan, dll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12694169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58C55-38AD-4C23-8D35-399EA9AF9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609822"/>
            <a:ext cx="8911687" cy="876078"/>
          </a:xfrm>
        </p:spPr>
        <p:txBody>
          <a:bodyPr>
            <a:normAutofit/>
          </a:bodyPr>
          <a:lstStyle/>
          <a:p>
            <a:pPr algn="ctr"/>
            <a:r>
              <a:rPr lang="en-US" sz="4000" b="1" cap="all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PERSEMBAHAN</a:t>
            </a:r>
            <a:r>
              <a:rPr lang="id-ID" sz="4000" b="1" cap="all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BUNGA ALTAR</a:t>
            </a:r>
            <a:endParaRPr lang="id-ID" sz="8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98301-B92E-4A4E-88E8-B4DE84040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388" y="1485901"/>
            <a:ext cx="10817224" cy="4087585"/>
          </a:xfrm>
        </p:spPr>
        <p:txBody>
          <a:bodyPr>
            <a:normAutofit/>
          </a:bodyPr>
          <a:lstStyle/>
          <a:p>
            <a:pPr marL="0" marR="8636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d-ID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Penyumbang bunga altar pada hari ini, </a:t>
            </a:r>
            <a:r>
              <a:rPr lang="id-ID" sz="3600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Minggu </a:t>
            </a:r>
            <a:r>
              <a:rPr lang="id-ID" sz="3600" u="sng" spc="-3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24 Desember 2023</a:t>
            </a:r>
            <a:r>
              <a:rPr lang="id-ID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yaitu dari: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St. Ir.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D.G.B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Sidabutar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/Dra.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D.L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Tampubolon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Bagi</a:t>
            </a:r>
            <a:r>
              <a:rPr lang="id-ID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berkehendak menjadi donatur bunga altar dapat menghubungi St. Dra. Ny. R.L.C. Malau br Nadeak dengan No HP: 0813-2873-9880. TUHAN memberkati</a:t>
            </a:r>
            <a:r>
              <a:rPr lang="id-ID" sz="3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id-ID" sz="36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6177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E68F8-B0FA-4ED7-A985-E529BA501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782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d-ID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WARTA KEUANGAN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MINGGU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INI</a:t>
            </a:r>
            <a:b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id-ID" sz="36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Posisi Keuangan</a:t>
            </a:r>
            <a:endParaRPr lang="id-ID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26E56-09FD-4DB1-BFBD-0762D3653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id-ID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A7C809F-C0A9-4DA8-9ADA-6167E0C8E5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480483"/>
              </p:ext>
            </p:extLst>
          </p:nvPr>
        </p:nvGraphicFramePr>
        <p:xfrm>
          <a:off x="687388" y="1385888"/>
          <a:ext cx="10817223" cy="510516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641475">
                  <a:extLst>
                    <a:ext uri="{9D8B030D-6E8A-4147-A177-3AD203B41FA5}">
                      <a16:colId xmlns:a16="http://schemas.microsoft.com/office/drawing/2014/main" val="1022886370"/>
                    </a:ext>
                  </a:extLst>
                </a:gridCol>
                <a:gridCol w="1671637">
                  <a:extLst>
                    <a:ext uri="{9D8B030D-6E8A-4147-A177-3AD203B41FA5}">
                      <a16:colId xmlns:a16="http://schemas.microsoft.com/office/drawing/2014/main" val="444434421"/>
                    </a:ext>
                  </a:extLst>
                </a:gridCol>
                <a:gridCol w="1763036">
                  <a:extLst>
                    <a:ext uri="{9D8B030D-6E8A-4147-A177-3AD203B41FA5}">
                      <a16:colId xmlns:a16="http://schemas.microsoft.com/office/drawing/2014/main" val="622699944"/>
                    </a:ext>
                  </a:extLst>
                </a:gridCol>
                <a:gridCol w="1443377">
                  <a:extLst>
                    <a:ext uri="{9D8B030D-6E8A-4147-A177-3AD203B41FA5}">
                      <a16:colId xmlns:a16="http://schemas.microsoft.com/office/drawing/2014/main" val="2498675658"/>
                    </a:ext>
                  </a:extLst>
                </a:gridCol>
                <a:gridCol w="1443377">
                  <a:extLst>
                    <a:ext uri="{9D8B030D-6E8A-4147-A177-3AD203B41FA5}">
                      <a16:colId xmlns:a16="http://schemas.microsoft.com/office/drawing/2014/main" val="1546041383"/>
                    </a:ext>
                  </a:extLst>
                </a:gridCol>
                <a:gridCol w="1448278">
                  <a:extLst>
                    <a:ext uri="{9D8B030D-6E8A-4147-A177-3AD203B41FA5}">
                      <a16:colId xmlns:a16="http://schemas.microsoft.com/office/drawing/2014/main" val="4080331321"/>
                    </a:ext>
                  </a:extLst>
                </a:gridCol>
                <a:gridCol w="1406043">
                  <a:extLst>
                    <a:ext uri="{9D8B030D-6E8A-4147-A177-3AD203B41FA5}">
                      <a16:colId xmlns:a16="http://schemas.microsoft.com/office/drawing/2014/main" val="3173543035"/>
                    </a:ext>
                  </a:extLst>
                </a:gridCol>
              </a:tblGrid>
              <a:tr h="573741"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3200" dirty="0">
                          <a:effectLst/>
                        </a:rPr>
                        <a:t>Uraian</a:t>
                      </a:r>
                      <a:endParaRPr lang="id-ID" sz="32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1800">
                          <a:effectLst/>
                        </a:rPr>
                        <a:t>Jumlah Persembahan 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2400" dirty="0">
                          <a:effectLst/>
                        </a:rPr>
                        <a:t>Huria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1800" dirty="0">
                          <a:effectLst/>
                        </a:rPr>
                        <a:t>Sentralisasi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1800">
                          <a:effectLst/>
                        </a:rPr>
                        <a:t>Na Mamolus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1800">
                          <a:effectLst/>
                        </a:rPr>
                        <a:t> Maranatha 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1800">
                          <a:effectLst/>
                        </a:rPr>
                        <a:t> Gepulri 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42848764"/>
                  </a:ext>
                </a:extLst>
              </a:tr>
              <a:tr h="45495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2400" b="1" dirty="0">
                          <a:effectLst/>
                        </a:rPr>
                        <a:t>45%</a:t>
                      </a:r>
                      <a:endParaRPr lang="id-ID" sz="2400" b="1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2400" b="1" dirty="0">
                          <a:effectLst/>
                        </a:rPr>
                        <a:t>55%</a:t>
                      </a:r>
                      <a:endParaRPr lang="id-ID" sz="2400" b="1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805413"/>
                  </a:ext>
                </a:extLst>
              </a:tr>
              <a:tr h="992777">
                <a:tc>
                  <a:txBody>
                    <a:bodyPr/>
                    <a:lstStyle/>
                    <a:p>
                      <a:r>
                        <a:rPr lang="id-ID" sz="24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Saldo Awal 16 Des 2023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200.384.619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34.470.605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-641.517</a:t>
                      </a: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78.919.568</a:t>
                      </a: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53.863.663</a:t>
                      </a: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33.772.300</a:t>
                      </a: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34562872"/>
                  </a:ext>
                </a:extLst>
              </a:tr>
              <a:tr h="785653">
                <a:tc>
                  <a:txBody>
                    <a:bodyPr/>
                    <a:lstStyle/>
                    <a:p>
                      <a:r>
                        <a:rPr lang="id-ID" sz="24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Jumlah Penerimaan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140.082.850</a:t>
                      </a: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89.476.125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17.962.725</a:t>
                      </a: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30.344.000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1.380.000</a:t>
                      </a: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920.000</a:t>
                      </a: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01598980"/>
                  </a:ext>
                </a:extLst>
              </a:tr>
              <a:tr h="661852">
                <a:tc>
                  <a:txBody>
                    <a:bodyPr/>
                    <a:lstStyle/>
                    <a:p>
                      <a:r>
                        <a:rPr lang="id-ID" sz="24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Jumlah Pengeluaran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247.496.781</a:t>
                      </a: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123.656.596</a:t>
                      </a: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13.187.626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80.652.559</a:t>
                      </a: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30.000.000</a:t>
                      </a: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08726937"/>
                  </a:ext>
                </a:extLst>
              </a:tr>
              <a:tr h="573741">
                <a:tc>
                  <a:txBody>
                    <a:bodyPr/>
                    <a:lstStyle/>
                    <a:p>
                      <a:r>
                        <a:rPr lang="id-ID" sz="24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Selisih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-107.413.931</a:t>
                      </a: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-34.180.471</a:t>
                      </a: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4.775.099</a:t>
                      </a: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-50.308.559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1.380.000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-29.080.000</a:t>
                      </a: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5172609"/>
                  </a:ext>
                </a:extLst>
              </a:tr>
              <a:tr h="992777">
                <a:tc>
                  <a:txBody>
                    <a:bodyPr/>
                    <a:lstStyle/>
                    <a:p>
                      <a:r>
                        <a:rPr lang="id-ID" sz="24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Saldo Akhir 22 Des 2023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92.970.688</a:t>
                      </a: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390.134</a:t>
                      </a: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4.133.582</a:t>
                      </a: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28.611.009</a:t>
                      </a: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55.243.663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4.692.300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3214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86793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AC9F0-23A9-40E1-91E2-F112348AB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71700"/>
            <a:ext cx="10818812" cy="31003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err="1">
                <a:solidFill>
                  <a:schemeClr val="tx1"/>
                </a:solidFill>
                <a:latin typeface="Cooper Black" panose="0208090404030B020404" pitchFamily="18" charset="0"/>
              </a:rPr>
              <a:t>DEMIKIAN</a:t>
            </a:r>
            <a:r>
              <a:rPr lang="en-US" sz="4800" dirty="0">
                <a:solidFill>
                  <a:schemeClr val="tx1"/>
                </a:solidFill>
                <a:latin typeface="Cooper Black" panose="0208090404030B020404" pitchFamily="18" charset="0"/>
              </a:rPr>
              <a:t> WARTA </a:t>
            </a:r>
            <a:r>
              <a:rPr lang="en-US" sz="4800" dirty="0" err="1">
                <a:solidFill>
                  <a:schemeClr val="tx1"/>
                </a:solidFill>
                <a:latin typeface="Cooper Black" panose="0208090404030B020404" pitchFamily="18" charset="0"/>
              </a:rPr>
              <a:t>MINGGU</a:t>
            </a:r>
            <a:r>
              <a:rPr lang="en-US" sz="4800" dirty="0">
                <a:solidFill>
                  <a:schemeClr val="tx1"/>
                </a:solidFill>
                <a:latin typeface="Cooper Black" panose="0208090404030B020404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Cooper Black" panose="0208090404030B020404" pitchFamily="18" charset="0"/>
              </a:rPr>
              <a:t>INI</a:t>
            </a:r>
            <a:endParaRPr lang="en-US" sz="4800" dirty="0">
              <a:solidFill>
                <a:schemeClr val="tx1"/>
              </a:solidFill>
              <a:latin typeface="Cooper Black" panose="0208090404030B020404" pitchFamily="18" charset="0"/>
            </a:endParaRPr>
          </a:p>
          <a:p>
            <a:pPr marL="0" indent="0" algn="ctr">
              <a:buNone/>
            </a:pPr>
            <a:endParaRPr lang="en-US" sz="4800" dirty="0">
              <a:solidFill>
                <a:schemeClr val="tx1"/>
              </a:solidFill>
              <a:latin typeface="Cooper Black" panose="0208090404030B020404" pitchFamily="18" charset="0"/>
            </a:endParaRPr>
          </a:p>
          <a:p>
            <a:pPr marL="0" indent="0" algn="ctr">
              <a:buNone/>
            </a:pPr>
            <a:r>
              <a:rPr lang="en-US" sz="6000" dirty="0" err="1">
                <a:solidFill>
                  <a:schemeClr val="tx1"/>
                </a:solidFill>
                <a:latin typeface="Cooper Black" panose="0208090404030B020404" pitchFamily="18" charset="0"/>
              </a:rPr>
              <a:t>TUHAN</a:t>
            </a:r>
            <a:r>
              <a:rPr lang="en-US" sz="6000" dirty="0">
                <a:solidFill>
                  <a:schemeClr val="tx1"/>
                </a:solidFill>
                <a:latin typeface="Cooper Black" panose="0208090404030B020404" pitchFamily="18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ooper Black" panose="0208090404030B020404" pitchFamily="18" charset="0"/>
              </a:rPr>
              <a:t>MEMBERKATI</a:t>
            </a:r>
            <a:endParaRPr lang="id-ID" sz="6000" dirty="0">
              <a:solidFill>
                <a:schemeClr val="tx1"/>
              </a:solidFill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757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28A1C-7FE4-4B65-ADCB-11F4E5B2D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170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d-ID" sz="3200" b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PELAYAN IBADAH </a:t>
            </a:r>
            <a:r>
              <a:rPr lang="en-US" sz="3200" b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HARI INI  Pukul 06:30</a:t>
            </a:r>
            <a:endParaRPr lang="id-ID" sz="66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E386D06-ECED-4707-9FA0-6F4BC32E60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0912228"/>
              </p:ext>
            </p:extLst>
          </p:nvPr>
        </p:nvGraphicFramePr>
        <p:xfrm>
          <a:off x="1028701" y="1238873"/>
          <a:ext cx="10325100" cy="5140037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453210">
                  <a:extLst>
                    <a:ext uri="{9D8B030D-6E8A-4147-A177-3AD203B41FA5}">
                      <a16:colId xmlns:a16="http://schemas.microsoft.com/office/drawing/2014/main" val="1206984265"/>
                    </a:ext>
                  </a:extLst>
                </a:gridCol>
                <a:gridCol w="7871890">
                  <a:extLst>
                    <a:ext uri="{9D8B030D-6E8A-4147-A177-3AD203B41FA5}">
                      <a16:colId xmlns:a16="http://schemas.microsoft.com/office/drawing/2014/main" val="3076241520"/>
                    </a:ext>
                  </a:extLst>
                </a:gridCol>
              </a:tblGrid>
              <a:tr h="44017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Pelayan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572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Pukul 06:30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34530870"/>
                  </a:ext>
                </a:extLst>
              </a:tr>
              <a:tr h="39615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Khotbah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</a:pPr>
                      <a:r>
                        <a:rPr lang="en-US" sz="32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Pdt. Abner B. Panjaitan, M.Div</a:t>
                      </a: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64780162"/>
                  </a:ext>
                </a:extLst>
              </a:tr>
              <a:tr h="39615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Liturgis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32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Dra. Ny. R.L.Ch. Malau br Nadeak</a:t>
                      </a: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4187556"/>
                  </a:ext>
                </a:extLst>
              </a:tr>
              <a:tr h="39615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Warta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</a:pPr>
                      <a:r>
                        <a:rPr lang="id-ID" sz="32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Ny. R.A. Pangaribuan br Simanjuntak, M.T.</a:t>
                      </a: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30579274"/>
                  </a:ext>
                </a:extLst>
              </a:tr>
              <a:tr h="106313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Harentaon</a:t>
                      </a:r>
                      <a:endParaRPr lang="id-ID" sz="2000" dirty="0">
                        <a:effectLst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&amp; Kolektan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id-ID" sz="32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R.R. Malau, S.Pd.K.</a:t>
                      </a: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85725">
                        <a:lnSpc>
                          <a:spcPct val="90000"/>
                        </a:lnSpc>
                      </a:pPr>
                      <a:r>
                        <a:rPr lang="id-ID" sz="32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T.P. Silitonga, S.H.</a:t>
                      </a: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85725">
                        <a:lnSpc>
                          <a:spcPct val="80000"/>
                        </a:lnSpc>
                      </a:pPr>
                      <a:r>
                        <a:rPr lang="id-ID" sz="32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 </a:t>
                      </a: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8151844"/>
                  </a:ext>
                </a:extLst>
              </a:tr>
              <a:tr h="664837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Song Leader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</a:pPr>
                      <a:r>
                        <a:rPr lang="id-ID" sz="32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Can Enjoy Simbolon; Mira br Hutabarat</a:t>
                      </a: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2723717"/>
                  </a:ext>
                </a:extLst>
              </a:tr>
              <a:tr h="39615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Pemusik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</a:pP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898915"/>
                  </a:ext>
                </a:extLst>
              </a:tr>
              <a:tr h="39615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Op. Slide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</a:pP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2117717"/>
                  </a:ext>
                </a:extLst>
              </a:tr>
              <a:tr h="39615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Op. Sound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</a:pPr>
                      <a:r>
                        <a:rPr lang="id-ID" sz="32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Okto Manalu</a:t>
                      </a: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85244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Op. Kamera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</a:pPr>
                      <a:r>
                        <a:rPr lang="id-ID" sz="32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id-ID" sz="2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3510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0803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957E9-F08F-42BE-91FB-72E2F3C2B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825" y="750427"/>
            <a:ext cx="8911687" cy="661765"/>
          </a:xfrm>
        </p:spPr>
        <p:txBody>
          <a:bodyPr>
            <a:normAutofit/>
          </a:bodyPr>
          <a:lstStyle/>
          <a:p>
            <a:r>
              <a:rPr lang="id-ID" sz="3200" b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PELAYAN IBADAH </a:t>
            </a:r>
            <a:r>
              <a:rPr lang="en-US" sz="3200" b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HARI INI  Pukul 09:00</a:t>
            </a:r>
            <a:endParaRPr lang="id-ID" sz="32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3C4DBA8-44AA-4240-A621-80F8822B81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4743176"/>
              </p:ext>
            </p:extLst>
          </p:nvPr>
        </p:nvGraphicFramePr>
        <p:xfrm>
          <a:off x="772319" y="1229216"/>
          <a:ext cx="10647362" cy="565958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530065">
                  <a:extLst>
                    <a:ext uri="{9D8B030D-6E8A-4147-A177-3AD203B41FA5}">
                      <a16:colId xmlns:a16="http://schemas.microsoft.com/office/drawing/2014/main" val="376096191"/>
                    </a:ext>
                  </a:extLst>
                </a:gridCol>
                <a:gridCol w="8117297">
                  <a:extLst>
                    <a:ext uri="{9D8B030D-6E8A-4147-A177-3AD203B41FA5}">
                      <a16:colId xmlns:a16="http://schemas.microsoft.com/office/drawing/2014/main" val="2466169114"/>
                    </a:ext>
                  </a:extLst>
                </a:gridCol>
              </a:tblGrid>
              <a:tr h="42921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Pelayan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572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Pukul 09:00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47775990"/>
                  </a:ext>
                </a:extLst>
              </a:tr>
              <a:tr h="38629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Khotbah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3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Pdt. Bernat W. Panggabean, M.Div.</a:t>
                      </a:r>
                      <a:endParaRPr lang="id-ID" sz="32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3308485"/>
                  </a:ext>
                </a:extLst>
              </a:tr>
              <a:tr h="38629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Liturgis</a:t>
                      </a: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36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T.P. Silitonga, S.H.</a:t>
                      </a:r>
                      <a:endParaRPr lang="id-ID" sz="32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50246440"/>
                  </a:ext>
                </a:extLst>
              </a:tr>
              <a:tr h="38629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Warta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3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St. Drg. Ny. V.I. Tampubolon br Panjaitan</a:t>
                      </a:r>
                      <a:endParaRPr lang="id-ID" sz="32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70079911"/>
                  </a:ext>
                </a:extLst>
              </a:tr>
              <a:tr h="103667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Harentaon</a:t>
                      </a:r>
                      <a:endParaRPr lang="id-ID" sz="2000" dirty="0">
                        <a:effectLst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&amp; Kolektan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90000"/>
                        </a:lnSpc>
                        <a:tabLst>
                          <a:tab pos="789940" algn="l"/>
                        </a:tabLst>
                      </a:pPr>
                      <a:r>
                        <a:rPr lang="id-ID" sz="36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A. Rajagukguk</a:t>
                      </a:r>
                      <a:endParaRPr lang="id-ID" sz="32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85725">
                        <a:lnSpc>
                          <a:spcPct val="90000"/>
                        </a:lnSpc>
                        <a:tabLst>
                          <a:tab pos="789940" algn="l"/>
                        </a:tabLst>
                      </a:pPr>
                      <a:r>
                        <a:rPr lang="id-ID" sz="36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R.R. Malau, S.Pd.K.</a:t>
                      </a:r>
                      <a:endParaRPr lang="id-ID" sz="32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36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L.M.H. Hutapea</a:t>
                      </a:r>
                      <a:endParaRPr lang="id-ID" sz="32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6983128"/>
                  </a:ext>
                </a:extLst>
              </a:tr>
              <a:tr h="38629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Song Leader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3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Angela br Haloho; Ny. Rajagukguk br Panggabean</a:t>
                      </a:r>
                      <a:endParaRPr lang="id-ID" sz="32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6114982"/>
                  </a:ext>
                </a:extLst>
              </a:tr>
              <a:tr h="38629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Pemusik</a:t>
                      </a: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id-ID" sz="32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6042075"/>
                  </a:ext>
                </a:extLst>
              </a:tr>
              <a:tr h="38629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Op. Slide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id-ID" sz="32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9607814"/>
                  </a:ext>
                </a:extLst>
              </a:tr>
              <a:tr h="38629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Op. Sound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3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Okto Manalu</a:t>
                      </a:r>
                      <a:endParaRPr lang="id-ID" sz="32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3717034"/>
                  </a:ext>
                </a:extLst>
              </a:tr>
              <a:tr h="38629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Op. Kamera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id-ID" sz="32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631546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60965306-D17A-4F91-A34B-426E6071A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95155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41552-F2C4-422D-890F-0CD4532F6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b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PELAYAN IBADAH </a:t>
            </a:r>
            <a:r>
              <a:rPr lang="en-US" sz="3200" b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HARI INI  Pukul 15:30</a:t>
            </a:r>
            <a:endParaRPr lang="id-ID" sz="32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E35AD46-175A-41ED-AFEF-D7D347CA4D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8035813"/>
              </p:ext>
            </p:extLst>
          </p:nvPr>
        </p:nvGraphicFramePr>
        <p:xfrm>
          <a:off x="523875" y="1341120"/>
          <a:ext cx="11144249" cy="4809744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648137">
                  <a:extLst>
                    <a:ext uri="{9D8B030D-6E8A-4147-A177-3AD203B41FA5}">
                      <a16:colId xmlns:a16="http://schemas.microsoft.com/office/drawing/2014/main" val="4279218419"/>
                    </a:ext>
                  </a:extLst>
                </a:gridCol>
                <a:gridCol w="8496112">
                  <a:extLst>
                    <a:ext uri="{9D8B030D-6E8A-4147-A177-3AD203B41FA5}">
                      <a16:colId xmlns:a16="http://schemas.microsoft.com/office/drawing/2014/main" val="4066229825"/>
                    </a:ext>
                  </a:extLst>
                </a:gridCol>
              </a:tblGrid>
              <a:tr h="42143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3200" dirty="0">
                          <a:effectLst/>
                        </a:rPr>
                        <a:t>Pelayan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572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3200">
                          <a:effectLst/>
                        </a:rPr>
                        <a:t>Pukul 15:30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01599972"/>
                  </a:ext>
                </a:extLst>
              </a:tr>
              <a:tr h="37929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Khotbah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</a:pPr>
                      <a:r>
                        <a:rPr lang="id-ID" sz="32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Pdt. Ucok Fernando Hutasoit, M.Th</a:t>
                      </a: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44510716"/>
                  </a:ext>
                </a:extLst>
              </a:tr>
              <a:tr h="37929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Liturgis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32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Prof. Dr. Baldric Siregar, MBA, CMA, CA</a:t>
                      </a: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03669097"/>
                  </a:ext>
                </a:extLst>
              </a:tr>
              <a:tr h="37929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Warta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</a:pPr>
                      <a:r>
                        <a:rPr lang="id-ID" sz="32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H. Pasaribu</a:t>
                      </a: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4017434"/>
                  </a:ext>
                </a:extLst>
              </a:tr>
              <a:tr h="1017879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Harentaon</a:t>
                      </a:r>
                      <a:endParaRPr lang="id-ID" sz="2400" dirty="0">
                        <a:effectLst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&amp; Kolektan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90000"/>
                        </a:lnSpc>
                        <a:tabLst>
                          <a:tab pos="716915" algn="l"/>
                        </a:tabLst>
                      </a:pPr>
                      <a:r>
                        <a:rPr lang="id-ID" sz="32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Drs. P.S.M. Simanjuntak</a:t>
                      </a: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85725">
                        <a:lnSpc>
                          <a:spcPct val="90000"/>
                        </a:lnSpc>
                        <a:tabLst>
                          <a:tab pos="716915" algn="l"/>
                        </a:tabLst>
                      </a:pPr>
                      <a:r>
                        <a:rPr lang="id-ID" sz="32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Ny. Rosanna Sinaga br Siahaan</a:t>
                      </a: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tabLst>
                          <a:tab pos="716915" algn="l"/>
                        </a:tabLst>
                      </a:pPr>
                      <a:r>
                        <a:rPr lang="id-ID" sz="32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Ir. A.H.M.T. Lumbantobing</a:t>
                      </a: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7403737"/>
                  </a:ext>
                </a:extLst>
              </a:tr>
              <a:tr h="37929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Song Leader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</a:pPr>
                      <a:r>
                        <a:rPr lang="id-ID" sz="32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Michael Yosua Togatorop; Ny. Lubis br Sinamo</a:t>
                      </a: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7534411"/>
                  </a:ext>
                </a:extLst>
              </a:tr>
              <a:tr h="37929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Pemusik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</a:pP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1225780"/>
                  </a:ext>
                </a:extLst>
              </a:tr>
              <a:tr h="37929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Op. Slide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</a:pP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6093393"/>
                  </a:ext>
                </a:extLst>
              </a:tr>
              <a:tr h="37929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Op. Sound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</a:pPr>
                      <a:r>
                        <a:rPr lang="id-ID" sz="32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Frans Manalu</a:t>
                      </a: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007836"/>
                  </a:ext>
                </a:extLst>
              </a:tr>
              <a:tr h="37929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Op. Kamera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</a:pPr>
                      <a:endParaRPr lang="id-ID" sz="2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8058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6644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B7888-302C-4D8C-9034-3B5B364F6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b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PELAYAN IBADAH </a:t>
            </a:r>
            <a:r>
              <a:rPr lang="en-US" sz="3600" b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HARI INI  Pukul 17:30</a:t>
            </a:r>
            <a:endParaRPr lang="id-ID" sz="3600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0B430F4-E488-4AA9-BB34-EBA78CC67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2613041"/>
              </p:ext>
            </p:extLst>
          </p:nvPr>
        </p:nvGraphicFramePr>
        <p:xfrm>
          <a:off x="687388" y="1185268"/>
          <a:ext cx="10528300" cy="583427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501773">
                  <a:extLst>
                    <a:ext uri="{9D8B030D-6E8A-4147-A177-3AD203B41FA5}">
                      <a16:colId xmlns:a16="http://schemas.microsoft.com/office/drawing/2014/main" val="701946406"/>
                    </a:ext>
                  </a:extLst>
                </a:gridCol>
                <a:gridCol w="8026527">
                  <a:extLst>
                    <a:ext uri="{9D8B030D-6E8A-4147-A177-3AD203B41FA5}">
                      <a16:colId xmlns:a16="http://schemas.microsoft.com/office/drawing/2014/main" val="1439297013"/>
                    </a:ext>
                  </a:extLst>
                </a:gridCol>
              </a:tblGrid>
              <a:tr h="452978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3200" dirty="0">
                          <a:effectLst/>
                        </a:rPr>
                        <a:t>Pelayan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572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3200" dirty="0">
                          <a:effectLst/>
                        </a:rPr>
                        <a:t>Pukul 17:30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41494225"/>
                  </a:ext>
                </a:extLst>
              </a:tr>
              <a:tr h="407679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Khotbah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8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Pdt. Bernat W. Panggabean, M.Div.</a:t>
                      </a:r>
                      <a:endParaRPr lang="id-ID" sz="16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57522439"/>
                  </a:ext>
                </a:extLst>
              </a:tr>
              <a:tr h="407679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Liturgis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18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Pdt. Ucok Fernando Hutasoit, M.Th</a:t>
                      </a:r>
                      <a:endParaRPr lang="id-ID" sz="16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7777590"/>
                  </a:ext>
                </a:extLst>
              </a:tr>
              <a:tr h="407679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Warta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18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H.S.L. Simamora</a:t>
                      </a:r>
                      <a:endParaRPr lang="id-ID" sz="16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73889446"/>
                  </a:ext>
                </a:extLst>
              </a:tr>
              <a:tr h="1094068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Harentaon</a:t>
                      </a:r>
                      <a:endParaRPr lang="id-ID" sz="2400" dirty="0">
                        <a:effectLst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&amp; Kolektan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90000"/>
                        </a:lnSpc>
                      </a:pPr>
                      <a:r>
                        <a:rPr lang="id-ID" sz="1800" b="1" dirty="0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J. Sigalingging, S.E.</a:t>
                      </a:r>
                      <a:endParaRPr lang="id-ID" sz="16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85725">
                        <a:lnSpc>
                          <a:spcPct val="90000"/>
                        </a:lnSpc>
                      </a:pPr>
                      <a:r>
                        <a:rPr lang="id-ID" sz="1800" b="1" dirty="0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L. Lumbanraja, S.E.</a:t>
                      </a:r>
                      <a:endParaRPr lang="id-ID" sz="16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1800" b="1" dirty="0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M. Marpaung</a:t>
                      </a:r>
                      <a:endParaRPr lang="id-ID" sz="16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1800" b="1" dirty="0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H. Pasaribu</a:t>
                      </a:r>
                      <a:endParaRPr lang="id-ID" sz="16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1800" b="1" dirty="0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Ir. H.S. Hutapea</a:t>
                      </a:r>
                      <a:endParaRPr lang="id-ID" sz="16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85725">
                        <a:lnSpc>
                          <a:spcPct val="90000"/>
                        </a:lnSpc>
                        <a:tabLst>
                          <a:tab pos="716915" algn="l"/>
                        </a:tabLst>
                      </a:pPr>
                      <a:r>
                        <a:rPr lang="id-ID" sz="1800" b="1" dirty="0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Drs. P.S.M. Simanjuntak</a:t>
                      </a:r>
                      <a:endParaRPr lang="id-ID" sz="16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1800" b="1" dirty="0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Prof. Dr. Baldric Siregar, MBA, CMA, CA</a:t>
                      </a:r>
                      <a:endParaRPr lang="id-ID" sz="16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85725">
                        <a:lnSpc>
                          <a:spcPct val="90000"/>
                        </a:lnSpc>
                        <a:tabLst>
                          <a:tab pos="716915" algn="l"/>
                        </a:tabLst>
                      </a:pPr>
                      <a:r>
                        <a:rPr lang="id-ID" sz="1800" b="1" dirty="0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Ny. Rosanna Sinaga br Siahaan</a:t>
                      </a:r>
                      <a:endParaRPr lang="id-ID" sz="16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85725">
                        <a:lnSpc>
                          <a:spcPct val="90000"/>
                        </a:lnSpc>
                        <a:tabLst>
                          <a:tab pos="716915" algn="l"/>
                        </a:tabLst>
                      </a:pPr>
                      <a:r>
                        <a:rPr lang="id-ID" sz="1800" b="1" dirty="0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L.M.H. Hutapea</a:t>
                      </a:r>
                      <a:endParaRPr lang="id-ID" sz="16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6652114"/>
                  </a:ext>
                </a:extLst>
              </a:tr>
              <a:tr h="407679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Song Leader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18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Nova br Tinambunan; Novi br Tinambunan</a:t>
                      </a:r>
                      <a:endParaRPr lang="id-ID" sz="16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9645472"/>
                  </a:ext>
                </a:extLst>
              </a:tr>
              <a:tr h="407679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Pemusik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18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Timothy Panggabean; Frans Manalu; Marlon Lubis; Alden Jariwaskita; Leo Gulo; Albert Purba</a:t>
                      </a:r>
                      <a:endParaRPr lang="id-ID" sz="16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0583034"/>
                  </a:ext>
                </a:extLst>
              </a:tr>
              <a:tr h="407679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Op. Slide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id-ID" sz="16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8714552"/>
                  </a:ext>
                </a:extLst>
              </a:tr>
              <a:tr h="407679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Op. Sound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18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Okto Manalu</a:t>
                      </a:r>
                      <a:endParaRPr lang="id-ID" sz="16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2791841"/>
                  </a:ext>
                </a:extLst>
              </a:tr>
              <a:tr h="274671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Op. Kamera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id-ID" sz="16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6529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3290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6FA70-BC5A-4F5C-9736-412B2CA03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5913" y="624110"/>
            <a:ext cx="9918699" cy="990378"/>
          </a:xfrm>
        </p:spPr>
        <p:txBody>
          <a:bodyPr>
            <a:normAutofit/>
          </a:bodyPr>
          <a:lstStyle/>
          <a:p>
            <a:pPr marR="85725" lvl="0" algn="ctr">
              <a:lnSpc>
                <a:spcPct val="115000"/>
              </a:lnSpc>
              <a:spcAft>
                <a:spcPts val="0"/>
              </a:spcAft>
              <a:buSzPts val="1050"/>
            </a:pPr>
            <a:r>
              <a:rPr lang="id-ID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HENDAK MENIKAH</a:t>
            </a:r>
            <a:r>
              <a:rPr lang="en-US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(WARTA I &amp; II)</a:t>
            </a:r>
            <a:endParaRPr lang="id-ID" sz="54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59225-50A5-46C0-BA1B-ECAB86B3E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1614488"/>
            <a:ext cx="10475912" cy="461940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id-ID" sz="2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Akan dilaksanakan pemberkatan pernikahan untuk calon mempelai, yakni: </a:t>
            </a:r>
            <a:r>
              <a:rPr lang="id-ID" sz="2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ASIMIDO HOT SUMIRLAM LIMBONG</a:t>
            </a:r>
            <a:r>
              <a:rPr lang="id-ID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putra dari Bapak St. Drs. Tuami Hasoloan Limbong (</a:t>
            </a:r>
            <a:r>
              <a:rPr lang="id-ID" sz="24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†</a:t>
            </a:r>
            <a:r>
              <a:rPr lang="id-ID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 dan Ibu Surtianna br. Tamba. Alamat: Tegal Lempuyangan DN III-23, Yogyakarta., anggota Jemaat HKBP </a:t>
            </a:r>
            <a:r>
              <a:rPr lang="en-US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Yogyakarta</a:t>
            </a:r>
            <a:r>
              <a:rPr lang="id-ID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- Resort </a:t>
            </a:r>
            <a:r>
              <a:rPr lang="en-US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Yogyakarta</a:t>
            </a:r>
            <a:r>
              <a:rPr lang="id-ID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- Distrik X</a:t>
            </a:r>
            <a:r>
              <a:rPr lang="en-US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VIII </a:t>
            </a:r>
            <a:r>
              <a:rPr lang="en-US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Jabartengdiy</a:t>
            </a:r>
            <a:r>
              <a:rPr lang="id-ID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id-ID" sz="2400" i="1" u="sng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id-ID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b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RENTIKA</a:t>
            </a:r>
            <a:r>
              <a:rPr lang="en-US" sz="2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br</a:t>
            </a:r>
            <a:r>
              <a:rPr lang="en-US" sz="2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SINAGA</a:t>
            </a:r>
            <a:r>
              <a:rPr lang="en-US" sz="2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putri dari </a:t>
            </a:r>
            <a:r>
              <a:rPr lang="en-US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Bapak Edward </a:t>
            </a:r>
            <a:r>
              <a:rPr lang="en-US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Sinaga</a:t>
            </a:r>
            <a:r>
              <a:rPr lang="en-US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dan Ibu </a:t>
            </a:r>
            <a:r>
              <a:rPr lang="en-US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Basaria</a:t>
            </a:r>
            <a:r>
              <a:rPr lang="en-US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Sitohang</a:t>
            </a:r>
            <a:r>
              <a:rPr lang="id-ID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Alamat: </a:t>
            </a:r>
            <a:r>
              <a:rPr lang="en-US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Suhutnihuta</a:t>
            </a:r>
            <a:r>
              <a:rPr lang="en-US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Pardomuan</a:t>
            </a:r>
            <a:r>
              <a:rPr lang="en-US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Samosir</a:t>
            </a:r>
            <a:r>
              <a:rPr lang="id-ID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anggota Jemaat HKBP </a:t>
            </a:r>
            <a:r>
              <a:rPr lang="en-US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Urat</a:t>
            </a:r>
            <a:r>
              <a:rPr lang="en-US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id-ID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Resort </a:t>
            </a:r>
            <a:r>
              <a:rPr lang="en-US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Palipi</a:t>
            </a:r>
            <a:r>
              <a:rPr lang="id-ID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- Distrik </a:t>
            </a:r>
            <a:r>
              <a:rPr lang="en-US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id-ID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II </a:t>
            </a:r>
            <a:r>
              <a:rPr lang="en-US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Samosir</a:t>
            </a:r>
            <a:r>
              <a:rPr lang="id-ID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Acara pemberkatan pernikahan akan dilaksanakan pada hari </a:t>
            </a:r>
            <a:r>
              <a:rPr lang="en-US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Jumat</a:t>
            </a:r>
            <a:r>
              <a:rPr lang="en-US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29 </a:t>
            </a:r>
            <a:r>
              <a:rPr lang="en-US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Desember</a:t>
            </a:r>
            <a:r>
              <a:rPr lang="en-US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2023  di </a:t>
            </a:r>
            <a:r>
              <a:rPr lang="en-US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Gereja</a:t>
            </a:r>
            <a:r>
              <a:rPr lang="en-US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HKBP </a:t>
            </a:r>
            <a:r>
              <a:rPr lang="en-US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Urat</a:t>
            </a:r>
            <a:r>
              <a:rPr lang="en-US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id-ID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Resort </a:t>
            </a:r>
            <a:r>
              <a:rPr lang="en-US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Palipi</a:t>
            </a:r>
            <a:r>
              <a:rPr lang="id-ID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- Distrik </a:t>
            </a:r>
            <a:r>
              <a:rPr lang="en-US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id-ID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II </a:t>
            </a:r>
            <a:r>
              <a:rPr lang="en-US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Samosir</a:t>
            </a:r>
            <a:r>
              <a:rPr lang="id-ID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Acara Ibadah</a:t>
            </a:r>
            <a:r>
              <a:rPr lang="id-ID" sz="2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Partumpolon (</a:t>
            </a:r>
            <a:r>
              <a:rPr lang="id-ID" sz="2400" i="1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Pencatatan Perjanjian Hendak Menikah</a:t>
            </a:r>
            <a:r>
              <a:rPr lang="id-ID" sz="2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en-US" sz="24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telah</a:t>
            </a:r>
            <a:r>
              <a:rPr lang="en-US" sz="2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dilaksanakan</a:t>
            </a:r>
            <a:r>
              <a:rPr lang="en-US" sz="2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d-ID" sz="2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pada hari Jumat,</a:t>
            </a:r>
            <a:r>
              <a:rPr lang="id-ID" sz="2400" i="1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22 </a:t>
            </a:r>
            <a:r>
              <a:rPr lang="en-US" sz="2400" i="1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Desember</a:t>
            </a:r>
            <a:r>
              <a:rPr lang="id-ID" sz="2400" i="1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202</a:t>
            </a:r>
            <a:r>
              <a:rPr lang="en-US" sz="2400" i="1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id-ID" sz="2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di </a:t>
            </a:r>
            <a:r>
              <a:rPr lang="id-ID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HKBP </a:t>
            </a:r>
            <a:r>
              <a:rPr lang="en-US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Urat</a:t>
            </a:r>
            <a:r>
              <a:rPr lang="en-US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id-ID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Resort </a:t>
            </a:r>
            <a:r>
              <a:rPr lang="en-US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Palipi</a:t>
            </a:r>
            <a:r>
              <a:rPr lang="id-ID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- Distrik </a:t>
            </a:r>
            <a:r>
              <a:rPr lang="en-US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id-ID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II </a:t>
            </a:r>
            <a:r>
              <a:rPr lang="en-US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Samosir</a:t>
            </a:r>
            <a:r>
              <a:rPr lang="id-ID" sz="2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id-ID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11693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F1917-46F7-4AFE-A0CC-5E8FE55C3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4525" y="624110"/>
            <a:ext cx="9590087" cy="77606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PELAYANAN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2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SAKRAMEN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2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BAPTISAN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KUDUS</a:t>
            </a:r>
            <a:endParaRPr lang="id-ID" sz="8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50C81-2665-4641-96D8-F9A717B67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00175"/>
            <a:ext cx="10818812" cy="45110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Pada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hari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en-US" sz="3600" b="1" u="sng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Minggu</a:t>
            </a:r>
            <a:r>
              <a:rPr lang="en-US" sz="3600" b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24 </a:t>
            </a:r>
            <a:r>
              <a:rPr lang="en-US" sz="3600" b="1" u="sng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Desember</a:t>
            </a:r>
            <a:r>
              <a:rPr lang="id-ID" sz="3600" b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</a:t>
            </a:r>
            <a:r>
              <a:rPr lang="en-US" sz="3600" b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dalam ibadah pukul 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09</a:t>
            </a:r>
            <a:r>
              <a:rPr lang="id-ID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:00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,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gereja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kita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melaksanakan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pelayanan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Sakramen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Baptisan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Kudus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kepada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5 orang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anak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,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yakni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: 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id-ID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Liam Sahala Nainggolan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2) </a:t>
            </a:r>
            <a:r>
              <a:rPr lang="id-ID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Ozora Bonaventura Hutagalung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3) </a:t>
            </a:r>
            <a:r>
              <a:rPr lang="id-ID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Karunasankara Joseba Hutagalung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4) </a:t>
            </a:r>
            <a:r>
              <a:rPr lang="id-ID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Tiara Valencia Hasianta Purba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dan  5) </a:t>
            </a:r>
            <a:r>
              <a:rPr lang="id-ID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Ernest William Siringoringo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Demikian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diwartakan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TUHAN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memberkati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d-ID" sz="5400" dirty="0"/>
          </a:p>
        </p:txBody>
      </p:sp>
    </p:spTree>
    <p:extLst>
      <p:ext uri="{BB962C8B-B14F-4D97-AF65-F5344CB8AC3E}">
        <p14:creationId xmlns:p14="http://schemas.microsoft.com/office/powerpoint/2010/main" val="386627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E7F5A-2841-406D-995A-07EF71B7E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1651" y="624110"/>
            <a:ext cx="9732962" cy="103324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UNDANGAN</a:t>
            </a:r>
            <a:r>
              <a:rPr lang="en-US" sz="24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IBADAH MALAM NATAL, </a:t>
            </a:r>
            <a:br>
              <a:rPr lang="en-US" sz="24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</a:br>
            <a:r>
              <a:rPr lang="en-US" sz="24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NATAL RAYA, DAN NATAL II</a:t>
            </a:r>
            <a:endParaRPr lang="id-ID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8C9D7-6197-4552-A4E7-A7476C650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57350"/>
            <a:ext cx="10590212" cy="457654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Sehubungan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jadwal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pelayanan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ibadah,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disamping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Ibadah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Minggu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Reguler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diundang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seluruh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jemaat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menghadiri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Ibadah Natal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sebagai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berikut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yakni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id-ID" sz="28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Hari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Minggu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24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Desember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2023,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pukul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18:00 Ibadah Malam Natal Kudus.</a:t>
            </a:r>
            <a:endParaRPr lang="id-ID" sz="28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Hari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Senin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25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Desember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2023,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pukul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06:30; 09:00; 15:30; &amp; 17:30: </a:t>
            </a:r>
            <a:r>
              <a:rPr lang="en-US" sz="3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Natal I </a:t>
            </a:r>
            <a:r>
              <a:rPr lang="en-US" sz="3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3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pelayanan</a:t>
            </a:r>
            <a:r>
              <a:rPr lang="en-US" sz="3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Perjamuan</a:t>
            </a:r>
            <a:r>
              <a:rPr lang="en-US" sz="3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Kudus </a:t>
            </a:r>
            <a:r>
              <a:rPr lang="en-US" sz="3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3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semua</a:t>
            </a:r>
            <a:r>
              <a:rPr lang="en-US" sz="3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ibadah.</a:t>
            </a:r>
            <a:endParaRPr lang="id-ID" sz="28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Hari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Selasa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26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Desember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2023,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pukul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17:00 Natal II: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Perayaan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Natal Bersama</a:t>
            </a:r>
            <a:endParaRPr lang="id-ID" sz="28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Demikian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Undangan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Ibadah Natal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disampaikan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atas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perhatian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kehadiran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jemaat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Pendeta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Parhalado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HKBP Yogyakarta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mengucapkan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terima-kasih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TUHAN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memberkati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422165054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5098</TotalTime>
  <Words>2469</Words>
  <Application>Microsoft Office PowerPoint</Application>
  <PresentationFormat>Widescreen</PresentationFormat>
  <Paragraphs>286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Arial</vt:lpstr>
      <vt:lpstr>Arial Black</vt:lpstr>
      <vt:lpstr>Arial Narrow</vt:lpstr>
      <vt:lpstr>Bookman Old Style</vt:lpstr>
      <vt:lpstr>Calibri</vt:lpstr>
      <vt:lpstr>Century Gothic</vt:lpstr>
      <vt:lpstr>Cooper Black</vt:lpstr>
      <vt:lpstr>Gill Sans MT</vt:lpstr>
      <vt:lpstr>Wingdings 3</vt:lpstr>
      <vt:lpstr>Wisp</vt:lpstr>
      <vt:lpstr>Warta Jemaat  HKBP Yogyakarta Minggu ADVEN IV  24 Desember 2023</vt:lpstr>
      <vt:lpstr>NAMA, DAN TOPIK MINGGU</vt:lpstr>
      <vt:lpstr>PELAYAN IBADAH HARI INI  Pukul 06:30</vt:lpstr>
      <vt:lpstr>PELAYAN IBADAH HARI INI  Pukul 09:00</vt:lpstr>
      <vt:lpstr>PELAYAN IBADAH HARI INI  Pukul 15:30</vt:lpstr>
      <vt:lpstr>PELAYAN IBADAH HARI INI  Pukul 17:30</vt:lpstr>
      <vt:lpstr>HENDAK MENIKAH (WARTA I &amp; II)</vt:lpstr>
      <vt:lpstr>PELAYANAN SAKRAMEN BAPTISAN KUDUS</vt:lpstr>
      <vt:lpstr>UNDANGAN IBADAH MALAM NATAL,  NATAL RAYA, DAN NATAL II</vt:lpstr>
      <vt:lpstr>TATA IBADAH KELUARGA  PERGANTIAN TAHUN 2023-2024 PUKUL 00:00 </vt:lpstr>
      <vt:lpstr>JADWAL IBADAH MINGGU, ADVENT &amp; NATAL 2023 DAN TAHUN BARU 2024 DI HKBP YOGYAKARTA  </vt:lpstr>
      <vt:lpstr>USAHA MENINGKATKAN PEMASUKAN DANA SENTRALISASI KEUANGAN HKBP</vt:lpstr>
      <vt:lpstr>PENGUMPULAN DANA  UNTUK KEGIATAN NATAL DAN TAHUN BARU</vt:lpstr>
      <vt:lpstr>LOKASI TOILET - KAMAR MANDI</vt:lpstr>
      <vt:lpstr>TOKTOK RIPE DAN DONASI PEMBANGUNAN </vt:lpstr>
      <vt:lpstr>WARTA PANITIA PEMBANGUNAN </vt:lpstr>
      <vt:lpstr>PowerPoint Presentation</vt:lpstr>
      <vt:lpstr>himbaUAN memberikan PERSEMBAHAN BULANAN/TAHUNAN </vt:lpstr>
      <vt:lpstr>LOWONGAN KERJA TATA USAHA  HKBP YOGYAKARTA </vt:lpstr>
      <vt:lpstr>PENERIMAAN PELAYAN GURU SEKOLAH MINGGU,  PENDAMPING REMAJA &amp; TIM MUSIK DAN IBADAH</vt:lpstr>
      <vt:lpstr>DAFTAR YANG BERULANG TAHUN KELAHIRAN dan PERNIKAHAN</vt:lpstr>
      <vt:lpstr>Warga jemaat yang sakit  dan masa pemulihan</vt:lpstr>
      <vt:lpstr>pokok-pokok doa syafaat</vt:lpstr>
      <vt:lpstr>PERSEMBAHAN BUNGA ALTAR</vt:lpstr>
      <vt:lpstr>WARTA KEUANGAN MINGGU INI Posisi Keuangan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Warta Jemaat  HKBP Yogyakarta</dc:title>
  <dc:creator>HKBPJOGJA</dc:creator>
  <cp:lastModifiedBy>HKBPJOGJA</cp:lastModifiedBy>
  <cp:revision>736</cp:revision>
  <cp:lastPrinted>2023-03-11T04:51:58Z</cp:lastPrinted>
  <dcterms:created xsi:type="dcterms:W3CDTF">2023-03-09T02:41:04Z</dcterms:created>
  <dcterms:modified xsi:type="dcterms:W3CDTF">2023-12-23T10:12:53Z</dcterms:modified>
</cp:coreProperties>
</file>