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</p:sldMasterIdLst>
  <p:notesMasterIdLst>
    <p:notesMasterId r:id="rId27"/>
  </p:notesMasterIdLst>
  <p:sldIdLst>
    <p:sldId id="256" r:id="rId2"/>
    <p:sldId id="257" r:id="rId3"/>
    <p:sldId id="258" r:id="rId4"/>
    <p:sldId id="276" r:id="rId5"/>
    <p:sldId id="277" r:id="rId6"/>
    <p:sldId id="278" r:id="rId7"/>
    <p:sldId id="285" r:id="rId8"/>
    <p:sldId id="358" r:id="rId9"/>
    <p:sldId id="359" r:id="rId10"/>
    <p:sldId id="370" r:id="rId11"/>
    <p:sldId id="371" r:id="rId12"/>
    <p:sldId id="372" r:id="rId13"/>
    <p:sldId id="373" r:id="rId14"/>
    <p:sldId id="339" r:id="rId15"/>
    <p:sldId id="340" r:id="rId16"/>
    <p:sldId id="357" r:id="rId17"/>
    <p:sldId id="346" r:id="rId18"/>
    <p:sldId id="319" r:id="rId19"/>
    <p:sldId id="269" r:id="rId20"/>
    <p:sldId id="270" r:id="rId21"/>
    <p:sldId id="271" r:id="rId22"/>
    <p:sldId id="273" r:id="rId23"/>
    <p:sldId id="274" r:id="rId24"/>
    <p:sldId id="275" r:id="rId25"/>
    <p:sldId id="286" r:id="rId26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256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F509016-1A23-4D1F-878A-26B1A51FCEB0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02C23AC5-BCC4-4A1B-9864-A8E60B6A0D8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0225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4731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790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1352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1966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1286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23939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7277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043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569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787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0140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7555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255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8540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9485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5461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3EE3A-6913-4AE3-BB36-52854A52E141}" type="datetimeFigureOut">
              <a:rPr lang="id-ID" smtClean="0"/>
              <a:t>21/10/2023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211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  <p:sldLayoutId id="2147483928" r:id="rId13"/>
    <p:sldLayoutId id="2147483929" r:id="rId14"/>
    <p:sldLayoutId id="2147483930" r:id="rId15"/>
    <p:sldLayoutId id="214748393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F5DACE72-9646-4D6A-B1B0-5541D8E090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33"/>
          <a:stretch/>
        </p:blipFill>
        <p:spPr>
          <a:xfrm rot="16200000">
            <a:off x="2986392" y="-1941221"/>
            <a:ext cx="6466557" cy="112461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14ACA19-B6C7-48FE-812F-4C3EC53AA2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577" y="3429000"/>
            <a:ext cx="11246186" cy="30375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dirty="0">
                <a:solidFill>
                  <a:schemeClr val="bg1"/>
                </a:solidFill>
                <a:latin typeface="Arial Black" panose="020B0A04020102020204" pitchFamily="34" charset="0"/>
              </a:rPr>
              <a:t>Warta </a:t>
            </a:r>
            <a:r>
              <a:rPr lang="en-US" sz="6700" dirty="0" err="1">
                <a:solidFill>
                  <a:schemeClr val="bg1"/>
                </a:solidFill>
                <a:latin typeface="Arial Black" panose="020B0A04020102020204" pitchFamily="34" charset="0"/>
              </a:rPr>
              <a:t>Jemaat</a:t>
            </a:r>
            <a:r>
              <a:rPr lang="en-US" sz="67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b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HKBP Yogyakarta</a:t>
            </a:r>
            <a:b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dirty="0" err="1">
                <a:solidFill>
                  <a:schemeClr val="bg1"/>
                </a:solidFill>
                <a:latin typeface="Arial Black" panose="020B0A04020102020204" pitchFamily="34" charset="0"/>
              </a:rPr>
              <a:t>Minggu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 XX Dung TRINITATIS</a:t>
            </a:r>
            <a:b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 22 </a:t>
            </a:r>
            <a:r>
              <a:rPr lang="en-US" dirty="0" err="1">
                <a:solidFill>
                  <a:schemeClr val="bg1"/>
                </a:solidFill>
                <a:latin typeface="Arial Black" panose="020B0A04020102020204" pitchFamily="34" charset="0"/>
              </a:rPr>
              <a:t>Oktober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 2023</a:t>
            </a:r>
            <a:endParaRPr lang="id-ID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878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E2D35-C59E-4A7A-A518-56AADA042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752697"/>
            <a:ext cx="9446944" cy="99037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RAPAT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PANITIA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NATAL 2023 </a:t>
            </a:r>
            <a:b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DAN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TAHUN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BARU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2024</a:t>
            </a:r>
            <a:endParaRPr lang="id-ID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3AD7D-DC7E-4C66-AD24-C46740AAF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2057400"/>
            <a:ext cx="10533062" cy="44577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5000"/>
              </a:lnSpc>
              <a:buNone/>
            </a:pP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Selasa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24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Oktober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pukul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19:00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bertempat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Gereja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HKBP Yogyakarta,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dilaksanakan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Rapat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Panitia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Natal 2023 dan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Baru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2024.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anggota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panitia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diundang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menghadiri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rapat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dimaksud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TUHAN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memberkati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36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18631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7A460-CF21-4FF9-A9BD-3F0C29349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775" y="624110"/>
            <a:ext cx="9875837" cy="918940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85000"/>
              </a:lnSpc>
              <a:buSzPts val="1050"/>
            </a:pP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PERSEMBAHAN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PENATALAYANAN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b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DISTRIK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XVIII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JABARTENGDIY</a:t>
            </a:r>
            <a:endParaRPr lang="id-ID" sz="32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17F09-294E-4F7E-8BF3-EC3016B3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0188" y="1905000"/>
            <a:ext cx="10004424" cy="4006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Program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Kerja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HKBP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XVIII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Jabartengdiy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rangka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melengkapi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kegiatan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penatalayanan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HKBP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XVIII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Jabartengdiy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kita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mengumpulkan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persembahan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amplop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yakni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pada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Minggu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22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Oktober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2023; dan 12 November 2023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ibadah.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Demikian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diwartakan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TUHAN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memberkati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3611009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88D1A-F19D-46EC-8F51-1A751EADF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8813" y="624110"/>
            <a:ext cx="9575799" cy="1280890"/>
          </a:xfrm>
        </p:spPr>
        <p:txBody>
          <a:bodyPr>
            <a:normAutofit/>
          </a:bodyPr>
          <a:lstStyle/>
          <a:p>
            <a:r>
              <a:rPr lang="id-ID" sz="32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kunjungan gerejawi</a:t>
            </a:r>
            <a:r>
              <a:rPr lang="id-ID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(</a:t>
            </a:r>
            <a:r>
              <a:rPr lang="id-ID" sz="32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Tamu Huria)</a:t>
            </a:r>
            <a:endParaRPr lang="id-ID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D711E-5B1A-48D5-8079-10E594B69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7338"/>
            <a:ext cx="10875962" cy="435388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Pada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hari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Minggu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, 29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Oktober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2023,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dalam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ibadah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pukul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06.30,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gereja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kita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menerima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kunjungan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gerejawi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(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Tamu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Huria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)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dari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,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yakni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:</a:t>
            </a:r>
            <a:endParaRPr lang="id-ID" sz="32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80000"/>
              </a:lnSpc>
              <a:buFont typeface="+mj-lt"/>
              <a:buAutoNum type="arabicParenR"/>
            </a:pP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Punguan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Koor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Gabungan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HKBP Resort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Tanjung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Priok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Timur,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dengan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jumlah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anggota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30 orang yang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dipimpin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oleh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Pdt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Daniel P. L. Batubara,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S.Si</a:t>
            </a:r>
            <a:endParaRPr lang="id-ID" sz="32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80000"/>
              </a:lnSpc>
              <a:buFont typeface="+mj-lt"/>
              <a:buAutoNum type="arabicParenR"/>
            </a:pP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Seksi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Parompuan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HKBP Denpasar – Resort Bali,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dengan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jumlah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anggota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32 orang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dipimpin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oleh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Pdt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Mangasi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Sianturi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, M.Th.</a:t>
            </a:r>
          </a:p>
          <a:p>
            <a:pPr marL="0" lvl="0" indent="0" algn="just">
              <a:lnSpc>
                <a:spcPct val="80000"/>
              </a:lnSpc>
              <a:buNone/>
            </a:pP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Kepada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seksi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terkait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,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dimohon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untuk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membantu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kelancaran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kunjungan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tamu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huria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dimaksud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id-ID" sz="32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id-ID" sz="1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68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2171C-9184-4A89-A1B7-8556CFA60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925" y="624110"/>
            <a:ext cx="9818687" cy="128089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LELANG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BARANG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b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BEKAS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RENOVASI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RUMAH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PASTORI</a:t>
            </a:r>
            <a:endParaRPr lang="id-ID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6AF79-AABB-48F1-B4FB-B5E4360B2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728788"/>
            <a:ext cx="10533062" cy="4182434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Barang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bekas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renovasi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pastori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berupa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Kayu yang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terletak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utara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Sopogodang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dilelang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jemaat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Bagi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berminat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dipersilahkan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menyampaikan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penawaran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Ketua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Panitia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Pembangunan, St. Prof. Dr. Baldric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Siregar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HP 0811 2930 53.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Barang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diberikan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bagi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penawar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tertinggi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36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1145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A11B3-F54D-44FC-BEC4-63A14AF16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687" y="624110"/>
            <a:ext cx="9791926" cy="121920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KAFETARIA</a:t>
            </a:r>
            <a:r>
              <a:rPr lang="en-US" sz="4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ANAK </a:t>
            </a:r>
            <a:r>
              <a:rPr lang="en-US" sz="40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SEKOLAH</a:t>
            </a:r>
            <a:r>
              <a:rPr lang="en-US" sz="4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0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MINGGU</a:t>
            </a:r>
            <a:br>
              <a:rPr lang="id-ID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E5010-3B99-45F9-B3C1-591E779D7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543" y="1843314"/>
            <a:ext cx="10445069" cy="406790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spcAft>
                <a:spcPts val="1000"/>
              </a:spcAft>
              <a:buNone/>
            </a:pP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Sehubungan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Program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Kerja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Anak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Sekolah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Minggu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ASM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rangka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penggalangan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dana,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ASM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melaksanakan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bazar dan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kafetaria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tanggal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15 dan 22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Oktober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2023. Mohon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dukungan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partisipasi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jemaat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id-ID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78072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6819D-2636-4876-B95D-AB2FE8055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71" y="624110"/>
            <a:ext cx="9806441" cy="856347"/>
          </a:xfrm>
        </p:spPr>
        <p:txBody>
          <a:bodyPr>
            <a:normAutofit fontScale="90000"/>
          </a:bodyPr>
          <a:lstStyle/>
          <a:p>
            <a:r>
              <a:rPr lang="en-US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TOKTOK RIPE DAN DONASI PEMBANGUNAN</a:t>
            </a:r>
            <a:br>
              <a:rPr lang="id-ID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B73C-806C-4799-B081-E9FE27299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1480457"/>
            <a:ext cx="11040155" cy="463005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Rencana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Anggaran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Biaya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Renovaisi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Ruang Ibadah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Sekolah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Minggu-Remaja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 Pembangunan 3 unit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Pastori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dibutuhkan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biaya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Rp2.210.336.825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,-.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hasil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Keputusan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Rapat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Huria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lalu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setiap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keluarga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dimohon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berkontribusi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Rp600.000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toktok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ripe.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Setiap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keluarga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juga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donasi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selain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toktok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ripe)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kerelaan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Toktok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Ripe dan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Donasi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dikirim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BNI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Cab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UGM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Rekening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No. 1448306545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a.n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Panitia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Pembangunan HKBP Yogyakarta.</a:t>
            </a:r>
            <a:endParaRPr lang="id-ID" sz="3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60101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31E35-7DB0-4D92-A4AC-3B1A8E69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351" y="624110"/>
            <a:ext cx="9847262" cy="618903"/>
          </a:xfrm>
        </p:spPr>
        <p:txBody>
          <a:bodyPr>
            <a:normAutofit/>
          </a:bodyPr>
          <a:lstStyle/>
          <a:p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WARTA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PANITIA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PEMBANGUNAN</a:t>
            </a:r>
            <a:endParaRPr lang="id-ID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4C68F-7E45-40A7-9344-85E7A3577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25" y="1385888"/>
            <a:ext cx="10504487" cy="4614862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n-US" sz="3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Panitia</a:t>
            </a:r>
            <a:r>
              <a:rPr lang="en-US" sz="3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Pembangunan HKBP Yogyakarta,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minggu</a:t>
            </a:r>
            <a:r>
              <a:rPr lang="en-US" sz="3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3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menerima</a:t>
            </a:r>
            <a:r>
              <a:rPr lang="en-US" sz="3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Toktokripe</a:t>
            </a:r>
            <a:r>
              <a:rPr lang="en-US" sz="3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3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id-ID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80000"/>
              </a:lnSpc>
              <a:buFont typeface="+mj-lt"/>
              <a:buAutoNum type="arabicPeriod"/>
            </a:pP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Kel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St. M.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Marpaung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/V.I.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Panjaitan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10-10-23, Barat 40003, Rp 600.000,-</a:t>
            </a:r>
            <a:endParaRPr lang="id-ID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80000"/>
              </a:lnSpc>
              <a:buFont typeface="+mj-lt"/>
              <a:buAutoNum type="arabicPeriod"/>
            </a:pP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Kel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R.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Sidauruk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/B.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Sipayung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13-10-23, Selatan 30017, Rp 600.000,-</a:t>
            </a:r>
            <a:endParaRPr lang="id-ID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80000"/>
              </a:lnSpc>
              <a:buFont typeface="+mj-lt"/>
              <a:buAutoNum type="arabicPeriod"/>
            </a:pP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Kel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A.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Simarmata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R. br.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Situmorang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13-10-23, Selatan 30005, Rp 600.000,-</a:t>
            </a:r>
            <a:endParaRPr lang="id-ID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80000"/>
              </a:lnSpc>
              <a:buFont typeface="+mj-lt"/>
              <a:buAutoNum type="arabicPeriod"/>
            </a:pP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Kel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St. L.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Lumbanraja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/L. br.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Tambunan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13-10-23, Barat 40013, Rp 1.000.000,-</a:t>
            </a:r>
            <a:endParaRPr lang="id-ID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80000"/>
              </a:lnSpc>
              <a:buFont typeface="+mj-lt"/>
              <a:buAutoNum type="arabicPeriod"/>
            </a:pP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Kel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St. P.J.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Sinaga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/I.M.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Hutapea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14-10-23, Selatan 30206, Rp 600.000,-</a:t>
            </a:r>
            <a:endParaRPr lang="id-ID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80000"/>
              </a:lnSpc>
              <a:buFont typeface="+mj-lt"/>
              <a:buAutoNum type="arabicPeriod"/>
            </a:pP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Kel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Ir. J.M.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Sianipar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</a:t>
            </a:r>
            <a:r>
              <a:rPr lang="en-US" sz="260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D. br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Aritonang</a:t>
            </a:r>
            <a:r>
              <a:rPr lang="en-US" sz="26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21-10-23, Utara 50018, Rp 1.000.000,-</a:t>
            </a:r>
            <a:endParaRPr lang="id-ID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spcAft>
                <a:spcPts val="1000"/>
              </a:spcAft>
              <a:buNone/>
            </a:pPr>
            <a:r>
              <a:rPr lang="en-US" sz="3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Saldo</a:t>
            </a:r>
            <a:r>
              <a:rPr lang="en-US" sz="3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akhir</a:t>
            </a:r>
            <a:r>
              <a:rPr lang="en-US" sz="3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Rp.663.028.462</a:t>
            </a:r>
            <a:r>
              <a:rPr lang="en-US" sz="3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,-; dan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Panitia</a:t>
            </a:r>
            <a:r>
              <a:rPr lang="en-US" sz="3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juga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memiliki</a:t>
            </a:r>
            <a:r>
              <a:rPr lang="en-US" sz="3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Renening</a:t>
            </a:r>
            <a:r>
              <a:rPr lang="en-US" sz="3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Bank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Mandiri</a:t>
            </a:r>
            <a:r>
              <a:rPr lang="en-US" sz="3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No. 137-00-2239870-1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a.n</a:t>
            </a:r>
            <a:r>
              <a:rPr lang="en-US" sz="3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Pembangunan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Gereja</a:t>
            </a:r>
            <a:r>
              <a:rPr lang="en-US" sz="3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HKBP Yogyakarta</a:t>
            </a:r>
            <a:endParaRPr lang="id-ID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502323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D8AEF-0677-43E3-8BBA-68A31FA21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71" y="624110"/>
            <a:ext cx="9806441" cy="76177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KEBERSIHAN</a:t>
            </a:r>
            <a:r>
              <a:rPr lang="en-US" sz="4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0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LINGKUNGAN</a:t>
            </a:r>
            <a:br>
              <a:rPr lang="id-ID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6277D-3CC5-4DE1-A296-BAB07A9CF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524000"/>
            <a:ext cx="10851469" cy="43872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menjaga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kebersihan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Yogyakarta,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dimohon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jemaat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berpartisipasi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menjaga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kebersihan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lingkungan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Gereja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HKBP Yogyakarta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membuang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sampah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telah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disediakan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Atas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partisipasinya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diucapkan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terimakasih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820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B0785-EFB1-4448-AB07-D870B4B79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3075" y="624110"/>
            <a:ext cx="9761537" cy="1280890"/>
          </a:xfrm>
        </p:spPr>
        <p:txBody>
          <a:bodyPr>
            <a:normAutofit/>
          </a:bodyPr>
          <a:lstStyle/>
          <a:p>
            <a:pPr algn="ctr"/>
            <a:r>
              <a:rPr lang="id-ID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PENERIMAAN PELAYAN GURU SEKOLAH MINGGU, </a:t>
            </a:r>
            <a:br>
              <a:rPr lang="en-US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id-ID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PENDAMPING REMAJA </a:t>
            </a:r>
            <a:r>
              <a:rPr lang="id-ID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id-ID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TIM MUSIK DAN IBADAH</a:t>
            </a:r>
            <a:endParaRPr lang="id-ID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A6106-26EF-4BEF-9688-5B7DED7C5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575" y="2133600"/>
            <a:ext cx="10333037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Bagi </a:t>
            </a:r>
            <a:r>
              <a:rPr lang="en-US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jemaat </a:t>
            </a:r>
            <a:r>
              <a:rPr lang="id-ID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yang </a:t>
            </a:r>
            <a:r>
              <a:rPr lang="en-US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hendak </a:t>
            </a:r>
            <a:r>
              <a:rPr lang="id-ID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bergabung </a:t>
            </a:r>
            <a:r>
              <a:rPr lang="en-US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jadi Guru Sekolah Minggu, Pendamping Remaja, dan atau Tim Musik Ibadah, </a:t>
            </a:r>
            <a:r>
              <a:rPr lang="id-ID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dapat menghubungi: </a:t>
            </a:r>
            <a:r>
              <a:rPr lang="id-ID" sz="3600" i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Sekretariat Gereja</a:t>
            </a:r>
            <a:r>
              <a:rPr lang="id-ID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TUHAN memberkati dan memperlengkapi gereja-Nya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id-ID" sz="36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806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C9B56-60E4-4EF7-8F43-75C8E196E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101" y="624110"/>
            <a:ext cx="9561512" cy="1280890"/>
          </a:xfrm>
        </p:spPr>
        <p:txBody>
          <a:bodyPr>
            <a:normAutofit/>
          </a:bodyPr>
          <a:lstStyle/>
          <a:p>
            <a:pPr algn="ctr"/>
            <a:r>
              <a:rPr lang="id-ID" sz="32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DAFTAR</a:t>
            </a:r>
            <a:r>
              <a:rPr lang="id-ID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BERULANG TAHUN KELAHIRAN dan PERNIKAHAN</a:t>
            </a:r>
            <a:endParaRPr lang="id-ID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5689F-13B2-40F7-84AF-FED7A73BA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4463" y="1905000"/>
            <a:ext cx="10090149" cy="4006222"/>
          </a:xfrm>
        </p:spPr>
        <p:txBody>
          <a:bodyPr>
            <a:normAutofit/>
          </a:bodyPr>
          <a:lstStyle/>
          <a:p>
            <a:pPr marL="0" marR="85725" indent="0" algn="just">
              <a:spcAft>
                <a:spcPts val="0"/>
              </a:spcAft>
              <a:buNone/>
            </a:pPr>
            <a:r>
              <a:rPr lang="de-DE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Parhalado HKBP Yogyakarta mengucapkan </a:t>
            </a:r>
            <a:r>
              <a:rPr lang="de-DE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de-DE" sz="28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Selamat Ulang Tahun</a:t>
            </a:r>
            <a:r>
              <a:rPr lang="de-DE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de-DE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kepada seluruh jemaat yang ber-</a:t>
            </a:r>
            <a:r>
              <a:rPr lang="de-DE" sz="28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Ulang Tahun Kelahira</a:t>
            </a:r>
            <a:r>
              <a:rPr lang="id-ID" sz="28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id-ID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d-ID" sz="28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 Pernikahan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</a:t>
            </a:r>
            <a:r>
              <a:rPr lang="de-DE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  tanggal  22</a:t>
            </a:r>
            <a:r>
              <a:rPr lang="id-ID" sz="2800" spc="-3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de-DE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/d 28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Oktober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2023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 penuh suka cita jemaat yang berulang tahun, merenungkan firman yang tertulis di</a:t>
            </a:r>
            <a:r>
              <a:rPr lang="id-ID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8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Mazmur 90:12; 103:1-2: </a:t>
            </a:r>
            <a:r>
              <a:rPr lang="id-ID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Ajarlah kami menghitung hari-hari kami sedemikian, hingga kami beroleh hati yang bijaksana. Pujilah TUHAN, hai jiwaku! Pujilah nama-Nya yang kudus, hai segenap batinku! Pujilah TUHAN, hai jiwaku, dan janganlah lupakan segala kebaikan-Nya!</a:t>
            </a:r>
            <a:endParaRPr lang="id-ID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10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84E25-166D-44D7-B877-023BAC938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2" y="580786"/>
            <a:ext cx="10090149" cy="70387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NAMA</a:t>
            </a:r>
            <a:r>
              <a:rPr lang="en-US" sz="40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ARTI, DAN TOPIK MINGGU</a:t>
            </a:r>
            <a:endParaRPr lang="id-ID" sz="6000" dirty="0">
              <a:solidFill>
                <a:srgbClr val="7030A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8042A8-9A35-4BBD-8066-4B0836843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462" y="1358524"/>
            <a:ext cx="11218862" cy="4456489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US" sz="8600" dirty="0">
                <a:latin typeface="Cooper Black" panose="0208090404030B020404" pitchFamily="18" charset="0"/>
              </a:rPr>
              <a:t>TRINITATIS</a:t>
            </a:r>
            <a:endParaRPr lang="id-ID" sz="8600" dirty="0">
              <a:latin typeface="Cooper Black" panose="0208090404030B020404" pitchFamily="18" charset="0"/>
            </a:endParaRPr>
          </a:p>
          <a:p>
            <a:pPr marL="0" indent="0" algn="ctr">
              <a:buNone/>
            </a:pPr>
            <a:r>
              <a:rPr lang="id-ID" sz="5700" u="sng" dirty="0">
                <a:latin typeface="Cooper Black" panose="0208090404030B020404" pitchFamily="18" charset="0"/>
              </a:rPr>
              <a:t>Artinya: </a:t>
            </a:r>
          </a:p>
          <a:p>
            <a:pPr marL="0" indent="0" algn="ctr">
              <a:buNone/>
            </a:pPr>
            <a:r>
              <a:rPr lang="fi-FI" sz="8000" dirty="0">
                <a:latin typeface="Cooper Black" panose="0208090404030B020404" pitchFamily="18" charset="0"/>
              </a:rPr>
              <a:t>Ketritunggalan TUHAN </a:t>
            </a:r>
          </a:p>
          <a:p>
            <a:pPr marL="0" indent="0" algn="ctr">
              <a:buNone/>
            </a:pPr>
            <a:r>
              <a:rPr lang="fi-FI" sz="8000" dirty="0">
                <a:latin typeface="Cooper Black" panose="0208090404030B020404" pitchFamily="18" charset="0"/>
              </a:rPr>
              <a:t>Hasitolusadaon ni DEBATA</a:t>
            </a:r>
            <a:r>
              <a:rPr lang="id-ID" sz="5800" dirty="0">
                <a:latin typeface="Cooper Black" panose="0208090404030B020404" pitchFamily="18" charset="0"/>
              </a:rPr>
              <a:t> </a:t>
            </a:r>
            <a:endParaRPr lang="en-US" sz="5800" dirty="0">
              <a:latin typeface="Cooper Black" panose="0208090404030B020404" pitchFamily="18" charset="0"/>
            </a:endParaRPr>
          </a:p>
          <a:p>
            <a:pPr marL="0" indent="0" algn="ctr">
              <a:buNone/>
            </a:pPr>
            <a:r>
              <a:rPr lang="id-ID" sz="5700" u="sng" dirty="0">
                <a:latin typeface="Cooper Black" panose="0208090404030B020404" pitchFamily="18" charset="0"/>
              </a:rPr>
              <a:t>Topik</a:t>
            </a:r>
            <a:r>
              <a:rPr lang="en-US" sz="5700" u="sng" dirty="0">
                <a:latin typeface="Cooper Black" panose="0208090404030B020404" pitchFamily="18" charset="0"/>
              </a:rPr>
              <a:t> </a:t>
            </a:r>
            <a:r>
              <a:rPr lang="en-US" sz="5700" u="sng" dirty="0" err="1">
                <a:latin typeface="Cooper Black" panose="0208090404030B020404" pitchFamily="18" charset="0"/>
              </a:rPr>
              <a:t>Minggu</a:t>
            </a:r>
            <a:r>
              <a:rPr lang="en-US" sz="5700" u="sng" dirty="0">
                <a:latin typeface="Cooper Black" panose="0208090404030B020404" pitchFamily="18" charset="0"/>
              </a:rPr>
              <a:t> </a:t>
            </a:r>
            <a:r>
              <a:rPr lang="en-US" sz="5700" u="sng" dirty="0" err="1">
                <a:latin typeface="Cooper Black" panose="0208090404030B020404" pitchFamily="18" charset="0"/>
              </a:rPr>
              <a:t>Ini</a:t>
            </a:r>
            <a:r>
              <a:rPr lang="id-ID" sz="5700" u="sng" dirty="0">
                <a:latin typeface="Cooper Black" panose="0208090404030B020404" pitchFamily="18" charset="0"/>
              </a:rPr>
              <a:t>: </a:t>
            </a:r>
          </a:p>
          <a:p>
            <a:pPr marL="0" indent="0" algn="ctr">
              <a:buNone/>
            </a:pPr>
            <a:r>
              <a:rPr lang="it-IT" sz="12300" dirty="0">
                <a:latin typeface="Cooper Black" panose="0208090404030B020404" pitchFamily="18" charset="0"/>
              </a:rPr>
              <a:t>Tuhan Sumber Keselamatan</a:t>
            </a:r>
            <a:r>
              <a:rPr lang="id-ID" sz="12300" dirty="0">
                <a:latin typeface="Cooper Black" panose="0208090404030B020404" pitchFamily="18" charset="0"/>
              </a:rPr>
              <a:t>  </a:t>
            </a:r>
          </a:p>
          <a:p>
            <a:pPr marL="0" indent="0" algn="ctr">
              <a:buNone/>
            </a:pPr>
            <a:r>
              <a:rPr lang="es-ES" sz="12300" dirty="0" err="1">
                <a:latin typeface="Arial Rounded MT Bold" panose="020F0704030504030204" pitchFamily="34" charset="0"/>
              </a:rPr>
              <a:t>Jahowa</a:t>
            </a:r>
            <a:r>
              <a:rPr lang="es-ES" sz="12300" dirty="0">
                <a:latin typeface="Arial Rounded MT Bold" panose="020F0704030504030204" pitchFamily="34" charset="0"/>
              </a:rPr>
              <a:t> Do </a:t>
            </a:r>
            <a:r>
              <a:rPr lang="es-ES" sz="12300" dirty="0" err="1">
                <a:latin typeface="Arial Rounded MT Bold" panose="020F0704030504030204" pitchFamily="34" charset="0"/>
              </a:rPr>
              <a:t>Mual</a:t>
            </a:r>
            <a:r>
              <a:rPr lang="es-ES" sz="12300" dirty="0">
                <a:latin typeface="Arial Rounded MT Bold" panose="020F0704030504030204" pitchFamily="34" charset="0"/>
              </a:rPr>
              <a:t> Ni </a:t>
            </a:r>
            <a:r>
              <a:rPr lang="es-ES" sz="12300" dirty="0" err="1">
                <a:latin typeface="Arial Rounded MT Bold" panose="020F0704030504030204" pitchFamily="34" charset="0"/>
              </a:rPr>
              <a:t>Haluaon</a:t>
            </a:r>
            <a:endParaRPr lang="id-ID" sz="3400" dirty="0"/>
          </a:p>
        </p:txBody>
      </p:sp>
    </p:spTree>
    <p:extLst>
      <p:ext uri="{BB962C8B-B14F-4D97-AF65-F5344CB8AC3E}">
        <p14:creationId xmlns:p14="http://schemas.microsoft.com/office/powerpoint/2010/main" val="4174153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1A022-C6B2-455D-BBEB-83297589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28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Warga jemaat yang sakit </a:t>
            </a:r>
            <a:br>
              <a:rPr lang="en-US" sz="28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d-ID" sz="28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 masa pemulihan</a:t>
            </a:r>
            <a:endParaRPr lang="id-ID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7BA57-4341-49DD-B352-4193D6988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 kita mendoakan kesembuhan bagi warga jemaat HKBP Yogyakarta </a:t>
            </a:r>
            <a:r>
              <a:rPr lang="en-US" sz="3600" dirty="0" err="1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dirawat</a:t>
            </a:r>
            <a:r>
              <a:rPr lang="en-US" sz="36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3600" dirty="0" err="1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36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sakit</a:t>
            </a:r>
            <a:r>
              <a:rPr lang="en-US" sz="36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 orang; dan 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6 orang</a:t>
            </a:r>
            <a:r>
              <a:rPr lang="id-ID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TUHAN kiranya memulihkan, menyembuhkan, dan menguatkan.</a:t>
            </a:r>
            <a:endParaRPr lang="id-ID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505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40BB8-3CC0-41A7-90F8-67411CE19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pokok-pokok doa syafaat</a:t>
            </a:r>
            <a:endParaRPr lang="id-ID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A8ABE-CB50-46C5-A332-20242FD19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304144"/>
            <a:ext cx="10817224" cy="47483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Menghadapi Tahun Profesionalisme Dalam Penatalayanan 2023; Proses tahapan Pemilu 2024; Penjajagan pembentukan Pospel Sedayu Kulonprogo; Pencarian lahan Pospel Wonosari, Permohonan perlindungan dari pandemi, warga jemaat yang sakit, bergumul, dan berduka; Toleransi dan kerukunan umat beragama &amp; kedamaian/kesejahteraan Indonesia; Perdamaian Dunia &amp; Keadilan; Keutuhan &amp; kedamaian warga gereja dan bangsa Indonesia; Kota Yogyakarta &amp; Bangsa Indonesia dalam rangka menghadapi dan mengatasi Pandemi Covid-19 dan proses pemulihan, dll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269416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1DAF6-3728-4B78-911F-5E0721238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8869" y="624110"/>
            <a:ext cx="10295744" cy="1280890"/>
          </a:xfrm>
        </p:spPr>
        <p:txBody>
          <a:bodyPr>
            <a:normAutofit/>
          </a:bodyPr>
          <a:lstStyle/>
          <a:p>
            <a:pPr algn="ctr"/>
            <a:r>
              <a:rPr lang="id-ID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KEGIATAN PELAYANAN </a:t>
            </a:r>
            <a:br>
              <a:rPr lang="en-US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d-ID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 PARGODUNGAN MINGGU INI</a:t>
            </a:r>
            <a:endParaRPr lang="id-ID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A3D21-3234-4417-998E-88A8E6E4A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Selengkapnya dapat dibaca dalam </a:t>
            </a:r>
            <a:r>
              <a:rPr lang="id-ID" sz="32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softfile warta yang telah dikirimkan lewat group WA Wilayah masing-masing, atau diunduh lewat website, dan atau dalam Warta yang tertera dalam papan pengumuman</a:t>
            </a:r>
            <a:r>
              <a:rPr lang="id-ID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7863282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58C55-38AD-4C23-8D35-399EA9AF9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09822"/>
            <a:ext cx="8911687" cy="876078"/>
          </a:xfrm>
        </p:spPr>
        <p:txBody>
          <a:bodyPr>
            <a:normAutofit/>
          </a:bodyPr>
          <a:lstStyle/>
          <a:p>
            <a:pPr algn="ctr"/>
            <a:r>
              <a:rPr lang="id-ID" sz="40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dONATUR BUNGA ALTAR</a:t>
            </a:r>
            <a:endParaRPr lang="id-ID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98301-B92E-4A4E-88E8-B4DE84040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485901"/>
            <a:ext cx="10817224" cy="4087585"/>
          </a:xfrm>
        </p:spPr>
        <p:txBody>
          <a:bodyPr>
            <a:normAutofit/>
          </a:bodyPr>
          <a:lstStyle/>
          <a:p>
            <a:pPr marL="0" marR="8636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id-ID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Penyumbang bunga altar pada hari ini, </a:t>
            </a:r>
            <a:r>
              <a:rPr lang="id-ID" sz="4000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Minggu </a:t>
            </a:r>
            <a:r>
              <a:rPr lang="id-ID" sz="4000" u="sng" spc="-3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22 Oktober 2023</a:t>
            </a:r>
            <a:r>
              <a:rPr lang="id-ID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yaitu dari: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Keluarga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F.P.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Siahaan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S.Farm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./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Hesti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M.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Lumbanraja,S.E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id-ID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berkehendak menjadi donatur bunga altar dapat menghubungi St. Dra. Ny. R.L.C. Malau br Nadeak dengan No HP: 0813-2873-9880. TUHAN memberkati</a:t>
            </a:r>
            <a:r>
              <a:rPr lang="id-ID" sz="4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4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617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68F8-B0FA-4ED7-A985-E529BA501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8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d-ID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WARTA KEUANGAN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MINGGU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INI</a:t>
            </a:r>
            <a:b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d-ID" sz="36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Posisi Keuangan</a:t>
            </a:r>
            <a:endParaRPr lang="id-ID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26E56-09FD-4DB1-BFBD-0762D3653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id-ID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A7C809F-C0A9-4DA8-9ADA-6167E0C8E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114860"/>
              </p:ext>
            </p:extLst>
          </p:nvPr>
        </p:nvGraphicFramePr>
        <p:xfrm>
          <a:off x="687388" y="1385888"/>
          <a:ext cx="10817223" cy="503550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641475">
                  <a:extLst>
                    <a:ext uri="{9D8B030D-6E8A-4147-A177-3AD203B41FA5}">
                      <a16:colId xmlns:a16="http://schemas.microsoft.com/office/drawing/2014/main" val="1022886370"/>
                    </a:ext>
                  </a:extLst>
                </a:gridCol>
                <a:gridCol w="1671637">
                  <a:extLst>
                    <a:ext uri="{9D8B030D-6E8A-4147-A177-3AD203B41FA5}">
                      <a16:colId xmlns:a16="http://schemas.microsoft.com/office/drawing/2014/main" val="444434421"/>
                    </a:ext>
                  </a:extLst>
                </a:gridCol>
                <a:gridCol w="1763036">
                  <a:extLst>
                    <a:ext uri="{9D8B030D-6E8A-4147-A177-3AD203B41FA5}">
                      <a16:colId xmlns:a16="http://schemas.microsoft.com/office/drawing/2014/main" val="622699944"/>
                    </a:ext>
                  </a:extLst>
                </a:gridCol>
                <a:gridCol w="1443377">
                  <a:extLst>
                    <a:ext uri="{9D8B030D-6E8A-4147-A177-3AD203B41FA5}">
                      <a16:colId xmlns:a16="http://schemas.microsoft.com/office/drawing/2014/main" val="2498675658"/>
                    </a:ext>
                  </a:extLst>
                </a:gridCol>
                <a:gridCol w="1443377">
                  <a:extLst>
                    <a:ext uri="{9D8B030D-6E8A-4147-A177-3AD203B41FA5}">
                      <a16:colId xmlns:a16="http://schemas.microsoft.com/office/drawing/2014/main" val="1546041383"/>
                    </a:ext>
                  </a:extLst>
                </a:gridCol>
                <a:gridCol w="1448278">
                  <a:extLst>
                    <a:ext uri="{9D8B030D-6E8A-4147-A177-3AD203B41FA5}">
                      <a16:colId xmlns:a16="http://schemas.microsoft.com/office/drawing/2014/main" val="4080331321"/>
                    </a:ext>
                  </a:extLst>
                </a:gridCol>
                <a:gridCol w="1406043">
                  <a:extLst>
                    <a:ext uri="{9D8B030D-6E8A-4147-A177-3AD203B41FA5}">
                      <a16:colId xmlns:a16="http://schemas.microsoft.com/office/drawing/2014/main" val="3173543035"/>
                    </a:ext>
                  </a:extLst>
                </a:gridCol>
              </a:tblGrid>
              <a:tr h="573741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3200" dirty="0">
                          <a:effectLst/>
                        </a:rPr>
                        <a:t>Uraian</a:t>
                      </a:r>
                      <a:endParaRPr lang="id-ID" sz="32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>
                          <a:effectLst/>
                        </a:rPr>
                        <a:t>Jumlah Persembahan 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2400" dirty="0">
                          <a:effectLst/>
                        </a:rPr>
                        <a:t>Huria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 dirty="0">
                          <a:effectLst/>
                        </a:rPr>
                        <a:t>Sentralisasi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>
                          <a:effectLst/>
                        </a:rPr>
                        <a:t>Na Mamolus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>
                          <a:effectLst/>
                        </a:rPr>
                        <a:t> Maranatha 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>
                          <a:effectLst/>
                        </a:rPr>
                        <a:t> Gepulri 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2848764"/>
                  </a:ext>
                </a:extLst>
              </a:tr>
              <a:tr h="45495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2400" b="1" dirty="0">
                          <a:effectLst/>
                        </a:rPr>
                        <a:t>45%</a:t>
                      </a:r>
                      <a:endParaRPr lang="id-ID" sz="2400" b="1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2400" b="1" dirty="0">
                          <a:effectLst/>
                        </a:rPr>
                        <a:t>55%</a:t>
                      </a:r>
                      <a:endParaRPr lang="id-ID" sz="2400" b="1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805413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Saldo Awal 14 Okt 2023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280.415.896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137.481.691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2.358.192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59.027.550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50.083.663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31.464.800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4562872"/>
                  </a:ext>
                </a:extLst>
              </a:tr>
              <a:tr h="7856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 Penerimaan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43.359.500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18.053.775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15.355.725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8.870.000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360.000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720.000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1598980"/>
                  </a:ext>
                </a:extLst>
              </a:tr>
              <a:tr h="66185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 Pengeluaran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30.529.575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11.914.299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18.315.276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300.000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8726937"/>
                  </a:ext>
                </a:extLst>
              </a:tr>
              <a:tr h="57374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Selisih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12.829.925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6.139.476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-2.959.551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8.570.000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360.000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720.000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172609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Saldo Akhir 20 Okt 2023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293.245.821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143.621.167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-601.359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67.597.550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50.443.663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id-ID" sz="2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32.184.800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3214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6793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AC9F0-23A9-40E1-91E2-F112348AB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71700"/>
            <a:ext cx="10818812" cy="31003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>
                <a:solidFill>
                  <a:schemeClr val="tx1"/>
                </a:solidFill>
                <a:latin typeface="Cooper Black" panose="0208090404030B020404" pitchFamily="18" charset="0"/>
              </a:rPr>
              <a:t>DEMIKIAN WARTA MINGGU INI</a:t>
            </a:r>
            <a:endParaRPr lang="en-US" sz="4800" dirty="0">
              <a:solidFill>
                <a:schemeClr val="tx1"/>
              </a:solidFill>
              <a:latin typeface="Cooper Black" panose="0208090404030B020404" pitchFamily="18" charset="0"/>
            </a:endParaRPr>
          </a:p>
          <a:p>
            <a:pPr marL="0" indent="0" algn="ctr">
              <a:buNone/>
            </a:pPr>
            <a:endParaRPr lang="en-US" sz="4800" dirty="0">
              <a:solidFill>
                <a:schemeClr val="tx1"/>
              </a:solidFill>
              <a:latin typeface="Cooper Black" panose="0208090404030B020404" pitchFamily="18" charset="0"/>
            </a:endParaRPr>
          </a:p>
          <a:p>
            <a:pPr marL="0" indent="0" algn="ctr">
              <a:buNone/>
            </a:pPr>
            <a:r>
              <a:rPr lang="en-US" sz="6000">
                <a:solidFill>
                  <a:schemeClr val="tx1"/>
                </a:solidFill>
                <a:latin typeface="Cooper Black" panose="0208090404030B020404" pitchFamily="18" charset="0"/>
              </a:rPr>
              <a:t>TUHAN MEMBERKATI</a:t>
            </a:r>
            <a:endParaRPr lang="id-ID" sz="6000" dirty="0">
              <a:solidFill>
                <a:schemeClr val="tx1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757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28A1C-7FE4-4B65-ADCB-11F4E5B2D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17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d-ID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PELAYAN IBADAH </a:t>
            </a:r>
            <a:r>
              <a:rPr lang="en-US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HARI INI  Pukul 06:30</a:t>
            </a:r>
            <a:endParaRPr lang="id-ID" sz="66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E386D06-ECED-4707-9FA0-6F4BC32E60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354436"/>
              </p:ext>
            </p:extLst>
          </p:nvPr>
        </p:nvGraphicFramePr>
        <p:xfrm>
          <a:off x="1028701" y="1238873"/>
          <a:ext cx="10325100" cy="5042501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453210">
                  <a:extLst>
                    <a:ext uri="{9D8B030D-6E8A-4147-A177-3AD203B41FA5}">
                      <a16:colId xmlns:a16="http://schemas.microsoft.com/office/drawing/2014/main" val="1206984265"/>
                    </a:ext>
                  </a:extLst>
                </a:gridCol>
                <a:gridCol w="7871890">
                  <a:extLst>
                    <a:ext uri="{9D8B030D-6E8A-4147-A177-3AD203B41FA5}">
                      <a16:colId xmlns:a16="http://schemas.microsoft.com/office/drawing/2014/main" val="3076241520"/>
                    </a:ext>
                  </a:extLst>
                </a:gridCol>
              </a:tblGrid>
              <a:tr h="44017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Pelayan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Pukul 06:30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4530870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Khotbah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Pdt. Abner B. Panjaitan, M.Div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4780162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Liturgis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H.S.L. Simamora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4187556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Warta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L.M.H. Hutapea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0579274"/>
                  </a:ext>
                </a:extLst>
              </a:tr>
              <a:tr h="106313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Harentaon</a:t>
                      </a:r>
                      <a:endParaRPr lang="id-ID" sz="20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&amp; Kolektan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H. Pasaribu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L. Lumbanraja, S.E.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 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8151844"/>
                  </a:ext>
                </a:extLst>
              </a:tr>
              <a:tr h="66483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Song Leader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Diana br Pasaribu, Mira br Hutabarat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2723717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Pemusik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Ny. N. Hutagaol Br Sianipar, Samuel Sianipar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898915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Slide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Arga Simanjuntak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2117717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Sound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Okto Manalu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8524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Kamera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id-ID" sz="2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3510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803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957E9-F08F-42BE-91FB-72E2F3C2B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825" y="750427"/>
            <a:ext cx="8911687" cy="661765"/>
          </a:xfrm>
        </p:spPr>
        <p:txBody>
          <a:bodyPr>
            <a:normAutofit/>
          </a:bodyPr>
          <a:lstStyle/>
          <a:p>
            <a:r>
              <a:rPr lang="id-ID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PELAYAN IBADAH </a:t>
            </a:r>
            <a:r>
              <a:rPr lang="en-US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HARI INI  Pukul 09:00</a:t>
            </a:r>
            <a:endParaRPr lang="id-ID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3C4DBA8-44AA-4240-A621-80F8822B81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135480"/>
              </p:ext>
            </p:extLst>
          </p:nvPr>
        </p:nvGraphicFramePr>
        <p:xfrm>
          <a:off x="772319" y="1229216"/>
          <a:ext cx="10647362" cy="488506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30065">
                  <a:extLst>
                    <a:ext uri="{9D8B030D-6E8A-4147-A177-3AD203B41FA5}">
                      <a16:colId xmlns:a16="http://schemas.microsoft.com/office/drawing/2014/main" val="376096191"/>
                    </a:ext>
                  </a:extLst>
                </a:gridCol>
                <a:gridCol w="8117297">
                  <a:extLst>
                    <a:ext uri="{9D8B030D-6E8A-4147-A177-3AD203B41FA5}">
                      <a16:colId xmlns:a16="http://schemas.microsoft.com/office/drawing/2014/main" val="2466169114"/>
                    </a:ext>
                  </a:extLst>
                </a:gridCol>
              </a:tblGrid>
              <a:tr h="42921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Pelayan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Pukul 09:00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7775990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Khotbah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Pdt. Abner B. Panjaitan, M.Div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3308485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Liturgis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T.S.M. Sinurat, M.T.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0246440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Warta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St. H. Pasaribu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0079911"/>
                  </a:ext>
                </a:extLst>
              </a:tr>
              <a:tr h="103667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Harentaon</a:t>
                      </a:r>
                      <a:endParaRPr lang="id-ID" sz="20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&amp; Kolektan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  <a:tabLst>
                          <a:tab pos="789940" algn="l"/>
                        </a:tabLst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L.M.H. Hutapea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80000"/>
                        </a:lnSpc>
                        <a:tabLst>
                          <a:tab pos="789940" algn="l"/>
                        </a:tabLst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L. Lumbanraja, S.E.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Drs. P.S.M. Simanjuntak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Dra. Ny. R.L.Ch. Malau br Nadeak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6983128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Song Leader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Diana br Pasaribu, Mira br Hutabarat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6114982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Pemusik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Ny. N. Hutagaol Br Sianipar, Samuel Sianipar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6042075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Slide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Arga Simanjuntak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9607814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Sound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Okto Manalu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3717034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Kamera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Nico Pangaribuan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63154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0965306-D17A-4F91-A34B-426E6071A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5155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41552-F2C4-422D-890F-0CD4532F6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PELAYAN IBADAH </a:t>
            </a:r>
            <a:r>
              <a:rPr lang="en-US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HARI INI  Pukul 15:30</a:t>
            </a:r>
            <a:endParaRPr lang="id-ID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E35AD46-175A-41ED-AFEF-D7D347CA4D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296307"/>
              </p:ext>
            </p:extLst>
          </p:nvPr>
        </p:nvGraphicFramePr>
        <p:xfrm>
          <a:off x="523875" y="1341120"/>
          <a:ext cx="11144249" cy="487680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648137">
                  <a:extLst>
                    <a:ext uri="{9D8B030D-6E8A-4147-A177-3AD203B41FA5}">
                      <a16:colId xmlns:a16="http://schemas.microsoft.com/office/drawing/2014/main" val="4279218419"/>
                    </a:ext>
                  </a:extLst>
                </a:gridCol>
                <a:gridCol w="8496112">
                  <a:extLst>
                    <a:ext uri="{9D8B030D-6E8A-4147-A177-3AD203B41FA5}">
                      <a16:colId xmlns:a16="http://schemas.microsoft.com/office/drawing/2014/main" val="4066229825"/>
                    </a:ext>
                  </a:extLst>
                </a:gridCol>
              </a:tblGrid>
              <a:tr h="42143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3200" dirty="0">
                          <a:effectLst/>
                        </a:rPr>
                        <a:t>Pelayan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effectLst/>
                        </a:rPr>
                        <a:t>Pukul 15:30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1599972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Khotbah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Pdt. Abner B. Panjaitan, M.Div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44510716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Liturgis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Ny. Rosanna Sinaga br Siahaan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3669097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Warta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Ir. A.H.M.T. Lumbantobing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017434"/>
                  </a:ext>
                </a:extLst>
              </a:tr>
              <a:tr h="10178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Harentaon</a:t>
                      </a:r>
                      <a:endParaRPr lang="id-ID" sz="24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&amp; Kolektan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  <a:tabLst>
                          <a:tab pos="716915" algn="l"/>
                        </a:tabLst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Ny. R.A. Pangaribuan br Simanjuntak, M.T.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80000"/>
                        </a:lnSpc>
                        <a:tabLst>
                          <a:tab pos="716915" algn="l"/>
                        </a:tabLst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R.R. Malau, S.Pd.K.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tabLst>
                          <a:tab pos="716915" algn="l"/>
                        </a:tabLst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M. Marpaung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tabLst>
                          <a:tab pos="716915" algn="l"/>
                        </a:tabLst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 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7403737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Song Leader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Bryan Harris Simanjuntak, Nova br Tinambunan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7534411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Pemusik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Ayu Br Pasaribu, Orlando Sihotang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1225780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Slide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Coryn Hutahaean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6093393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Sound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Frans Manalu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007836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Kamera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Raphael Panggabean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8058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644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B7888-302C-4D8C-9034-3B5B364F6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PELAYAN IBADAH </a:t>
            </a:r>
            <a:r>
              <a:rPr lang="en-US" sz="36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HARI INI  Pukul 17:30</a:t>
            </a:r>
            <a:endParaRPr lang="id-ID" sz="36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0B430F4-E488-4AA9-BB34-EBA78CC67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6284261"/>
              </p:ext>
            </p:extLst>
          </p:nvPr>
        </p:nvGraphicFramePr>
        <p:xfrm>
          <a:off x="687388" y="1185268"/>
          <a:ext cx="10528300" cy="5257451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501773">
                  <a:extLst>
                    <a:ext uri="{9D8B030D-6E8A-4147-A177-3AD203B41FA5}">
                      <a16:colId xmlns:a16="http://schemas.microsoft.com/office/drawing/2014/main" val="701946406"/>
                    </a:ext>
                  </a:extLst>
                </a:gridCol>
                <a:gridCol w="8026527">
                  <a:extLst>
                    <a:ext uri="{9D8B030D-6E8A-4147-A177-3AD203B41FA5}">
                      <a16:colId xmlns:a16="http://schemas.microsoft.com/office/drawing/2014/main" val="1439297013"/>
                    </a:ext>
                  </a:extLst>
                </a:gridCol>
              </a:tblGrid>
              <a:tr h="45297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3200" dirty="0">
                          <a:effectLst/>
                        </a:rPr>
                        <a:t>Pelayan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3200" dirty="0">
                          <a:effectLst/>
                        </a:rPr>
                        <a:t>Pukul 17:30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1494225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Khotbah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Pdt. Abner B. Panjaitan, M.Div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7522439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Liturgis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Drg. Ny. V.I. Tampubolon br Panjaitan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777590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Warta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A. Rajagukguk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3889446"/>
                  </a:ext>
                </a:extLst>
              </a:tr>
              <a:tr h="109406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Harentaon</a:t>
                      </a:r>
                      <a:endParaRPr lang="id-ID" sz="24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&amp; Kolektan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R.R. Malau, S.Pd.K.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P. J. Sinaga, S.T.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Ir. A.H.M.T. Lumbantobing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Prof. Dr. Baldric Siregar, MBA, CMA, CA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6652114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Song Leader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Nova br Tinambunan, Samuel Hutahaean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9645472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Pemusik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Ayu Br Pasaribu, Orlando Sihotang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0583034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Slide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Coryn Hutahaean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8714552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Sound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Frans Manalu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2791841"/>
                  </a:ext>
                </a:extLst>
              </a:tr>
              <a:tr h="27467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Kamera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Raphael Panggabean</a:t>
                      </a:r>
                      <a:endParaRPr lang="id-ID" sz="2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6529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290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F487F-285E-45C6-B8B6-5FAD62EB4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424085"/>
            <a:ext cx="8911687" cy="63319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JADWAL PARTANGIANGAN WILAYAH MINGGU INI:</a:t>
            </a:r>
            <a:endParaRPr lang="id-ID" sz="60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42E9192-F80F-4357-B64E-6E33E7BB28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337976"/>
              </p:ext>
            </p:extLst>
          </p:nvPr>
        </p:nvGraphicFramePr>
        <p:xfrm>
          <a:off x="928687" y="1414463"/>
          <a:ext cx="10587037" cy="4814887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113322">
                  <a:extLst>
                    <a:ext uri="{9D8B030D-6E8A-4147-A177-3AD203B41FA5}">
                      <a16:colId xmlns:a16="http://schemas.microsoft.com/office/drawing/2014/main" val="1317650061"/>
                    </a:ext>
                  </a:extLst>
                </a:gridCol>
                <a:gridCol w="928641">
                  <a:extLst>
                    <a:ext uri="{9D8B030D-6E8A-4147-A177-3AD203B41FA5}">
                      <a16:colId xmlns:a16="http://schemas.microsoft.com/office/drawing/2014/main" val="1798691805"/>
                    </a:ext>
                  </a:extLst>
                </a:gridCol>
                <a:gridCol w="2599934">
                  <a:extLst>
                    <a:ext uri="{9D8B030D-6E8A-4147-A177-3AD203B41FA5}">
                      <a16:colId xmlns:a16="http://schemas.microsoft.com/office/drawing/2014/main" val="3752298863"/>
                    </a:ext>
                  </a:extLst>
                </a:gridCol>
                <a:gridCol w="3341276">
                  <a:extLst>
                    <a:ext uri="{9D8B030D-6E8A-4147-A177-3AD203B41FA5}">
                      <a16:colId xmlns:a16="http://schemas.microsoft.com/office/drawing/2014/main" val="2417443413"/>
                    </a:ext>
                  </a:extLst>
                </a:gridCol>
                <a:gridCol w="928641">
                  <a:extLst>
                    <a:ext uri="{9D8B030D-6E8A-4147-A177-3AD203B41FA5}">
                      <a16:colId xmlns:a16="http://schemas.microsoft.com/office/drawing/2014/main" val="1465069063"/>
                    </a:ext>
                  </a:extLst>
                </a:gridCol>
                <a:gridCol w="928641">
                  <a:extLst>
                    <a:ext uri="{9D8B030D-6E8A-4147-A177-3AD203B41FA5}">
                      <a16:colId xmlns:a16="http://schemas.microsoft.com/office/drawing/2014/main" val="1661673151"/>
                    </a:ext>
                  </a:extLst>
                </a:gridCol>
                <a:gridCol w="746582">
                  <a:extLst>
                    <a:ext uri="{9D8B030D-6E8A-4147-A177-3AD203B41FA5}">
                      <a16:colId xmlns:a16="http://schemas.microsoft.com/office/drawing/2014/main" val="1140497797"/>
                    </a:ext>
                  </a:extLst>
                </a:gridCol>
              </a:tblGrid>
              <a:tr h="674458">
                <a:tc>
                  <a:txBody>
                    <a:bodyPr/>
                    <a:lstStyle/>
                    <a:p>
                      <a:pPr marR="85725" algn="ctr"/>
                      <a:r>
                        <a:rPr lang="id-ID" sz="2000" dirty="0">
                          <a:effectLst/>
                        </a:rPr>
                        <a:t>Waktu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effectLst/>
                        </a:rPr>
                        <a:t>Pukul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/>
                      <a:r>
                        <a:rPr lang="id-ID" sz="2000" dirty="0">
                          <a:effectLst/>
                        </a:rPr>
                        <a:t>Nama Keluarga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/>
                      <a:r>
                        <a:rPr lang="id-ID" sz="2000">
                          <a:effectLst/>
                        </a:rPr>
                        <a:t>Alamat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effectLst/>
                        </a:rPr>
                        <a:t>Wilayah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effectLst/>
                        </a:rPr>
                        <a:t>Litg.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>
                          <a:effectLst/>
                        </a:rPr>
                        <a:t>Khot.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6602429"/>
                  </a:ext>
                </a:extLst>
              </a:tr>
              <a:tr h="127397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effectLst/>
                        </a:rPr>
                        <a:t>Senin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endParaRPr lang="id-ID" sz="1800" dirty="0">
                        <a:effectLst/>
                      </a:endParaRPr>
                    </a:p>
                    <a:p>
                      <a:pPr algn="ctr"/>
                      <a:r>
                        <a:rPr lang="en-US" sz="1800" dirty="0">
                          <a:effectLst/>
                        </a:rPr>
                        <a:t>23 </a:t>
                      </a:r>
                      <a:r>
                        <a:rPr lang="en-US" sz="1800" dirty="0" err="1">
                          <a:effectLst/>
                        </a:rPr>
                        <a:t>Okt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’2</a:t>
                      </a: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9685" algn="ctr"/>
                      <a:r>
                        <a:rPr lang="en-US" sz="1800" dirty="0">
                          <a:effectLst/>
                        </a:rPr>
                        <a:t>18.30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9685" algn="ctr"/>
                      <a:r>
                        <a:rPr lang="en-US" sz="1800" dirty="0">
                          <a:effectLst/>
                        </a:rPr>
                        <a:t>Ny. D.E. </a:t>
                      </a:r>
                      <a:r>
                        <a:rPr lang="en-US" sz="1800" dirty="0" err="1">
                          <a:effectLst/>
                        </a:rPr>
                        <a:t>Hutabarat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br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Hutagalung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Jl. </a:t>
                      </a:r>
                      <a:r>
                        <a:rPr lang="en-US" sz="1800" dirty="0" err="1">
                          <a:effectLst/>
                        </a:rPr>
                        <a:t>Ponpes</a:t>
                      </a:r>
                      <a:r>
                        <a:rPr lang="en-US" sz="1800" dirty="0">
                          <a:effectLst/>
                        </a:rPr>
                        <a:t> No. 61, </a:t>
                      </a:r>
                      <a:r>
                        <a:rPr lang="en-US" sz="1800" dirty="0" err="1">
                          <a:effectLst/>
                        </a:rPr>
                        <a:t>Kanoman</a:t>
                      </a:r>
                      <a:r>
                        <a:rPr lang="en-US" sz="1800" dirty="0">
                          <a:effectLst/>
                        </a:rPr>
                        <a:t>, RT 01 </a:t>
                      </a:r>
                      <a:r>
                        <a:rPr lang="en-US" sz="1800" dirty="0" err="1">
                          <a:effectLst/>
                        </a:rPr>
                        <a:t>RW</a:t>
                      </a:r>
                      <a:r>
                        <a:rPr lang="en-US" sz="1800" dirty="0">
                          <a:effectLst/>
                        </a:rPr>
                        <a:t> 34, </a:t>
                      </a:r>
                      <a:r>
                        <a:rPr lang="en-US" sz="1800" dirty="0" err="1">
                          <a:effectLst/>
                        </a:rPr>
                        <a:t>Banjeng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Maguwoharjo</a:t>
                      </a:r>
                      <a:r>
                        <a:rPr lang="en-US" sz="1800" dirty="0">
                          <a:effectLst/>
                        </a:rPr>
                        <a:t>, Depok, </a:t>
                      </a:r>
                      <a:r>
                        <a:rPr lang="en-US" sz="1800" dirty="0" err="1">
                          <a:effectLst/>
                        </a:rPr>
                        <a:t>Sleman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Timur</a:t>
                      </a:r>
                      <a:endParaRPr lang="id-ID" sz="1800">
                        <a:effectLst/>
                      </a:endParaRPr>
                    </a:p>
                    <a:p>
                      <a:pPr algn="ctr"/>
                      <a:r>
                        <a:rPr lang="en-US" sz="1800">
                          <a:effectLst/>
                        </a:rPr>
                        <a:t>20101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JS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>
                          <a:effectLst/>
                        </a:rPr>
                        <a:t>Pdt.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318871"/>
                  </a:ext>
                </a:extLst>
              </a:tr>
              <a:tr h="9554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effectLst/>
                        </a:rPr>
                        <a:t>Selasa</a:t>
                      </a:r>
                      <a:endParaRPr lang="id-ID" sz="1800" dirty="0">
                        <a:effectLst/>
                      </a:endParaRPr>
                    </a:p>
                    <a:p>
                      <a:pPr algn="ctr"/>
                      <a:r>
                        <a:rPr lang="en-US" sz="1800" dirty="0">
                          <a:effectLst/>
                        </a:rPr>
                        <a:t>24 </a:t>
                      </a:r>
                      <a:r>
                        <a:rPr lang="en-US" sz="1800" dirty="0" err="1">
                          <a:effectLst/>
                        </a:rPr>
                        <a:t>Okt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’2</a:t>
                      </a: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9685" algn="ctr"/>
                      <a:r>
                        <a:rPr lang="en-US" sz="1800">
                          <a:effectLst/>
                        </a:rPr>
                        <a:t>18.00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9685" algn="ctr"/>
                      <a:r>
                        <a:rPr lang="en-US" sz="1800" dirty="0">
                          <a:effectLst/>
                        </a:rPr>
                        <a:t>Drs. L. </a:t>
                      </a:r>
                      <a:r>
                        <a:rPr lang="en-US" sz="1800" dirty="0" err="1">
                          <a:effectLst/>
                        </a:rPr>
                        <a:t>Manurung</a:t>
                      </a:r>
                      <a:r>
                        <a:rPr lang="en-US" sz="1800" dirty="0">
                          <a:effectLst/>
                        </a:rPr>
                        <a:t>/S </a:t>
                      </a:r>
                      <a:r>
                        <a:rPr lang="en-US" sz="1800" dirty="0" err="1">
                          <a:effectLst/>
                        </a:rPr>
                        <a:t>br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Marpaung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effectLst/>
                        </a:rPr>
                        <a:t>Gedongan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Baru</a:t>
                      </a:r>
                      <a:r>
                        <a:rPr lang="en-US" sz="1800" dirty="0">
                          <a:effectLst/>
                        </a:rPr>
                        <a:t> Gg. </a:t>
                      </a:r>
                      <a:r>
                        <a:rPr lang="en-US" sz="1800" dirty="0" err="1">
                          <a:effectLst/>
                        </a:rPr>
                        <a:t>Arwana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No.2A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Gedong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Kuning</a:t>
                      </a:r>
                      <a:r>
                        <a:rPr lang="en-US" sz="1800" dirty="0">
                          <a:effectLst/>
                        </a:rPr>
                        <a:t> - Bantul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Selatan</a:t>
                      </a:r>
                      <a:endParaRPr lang="id-ID" sz="1800">
                        <a:effectLst/>
                      </a:endParaRPr>
                    </a:p>
                    <a:p>
                      <a:pPr algn="ctr"/>
                      <a:r>
                        <a:rPr lang="en-US" sz="1800">
                          <a:effectLst/>
                        </a:rPr>
                        <a:t>30002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>
                          <a:effectLst/>
                        </a:rPr>
                        <a:t>Pdt.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4319495"/>
                  </a:ext>
                </a:extLst>
              </a:tr>
              <a:tr h="9554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Rabu </a:t>
                      </a:r>
                      <a:endParaRPr lang="id-ID" sz="1800" dirty="0">
                        <a:effectLst/>
                      </a:endParaRPr>
                    </a:p>
                    <a:p>
                      <a:pPr algn="ctr"/>
                      <a:r>
                        <a:rPr lang="en-US" sz="1800" dirty="0">
                          <a:effectLst/>
                        </a:rPr>
                        <a:t>25 </a:t>
                      </a:r>
                      <a:r>
                        <a:rPr lang="en-US" sz="1800" dirty="0" err="1">
                          <a:effectLst/>
                        </a:rPr>
                        <a:t>Okt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’2</a:t>
                      </a: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9685" algn="ctr"/>
                      <a:r>
                        <a:rPr lang="en-US" sz="1800">
                          <a:effectLst/>
                        </a:rPr>
                        <a:t>18.00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9685" algn="ctr"/>
                      <a:r>
                        <a:rPr lang="en-US" sz="1800" dirty="0">
                          <a:effectLst/>
                        </a:rPr>
                        <a:t>Ny. M. </a:t>
                      </a:r>
                      <a:r>
                        <a:rPr lang="en-US" sz="1800" dirty="0" err="1">
                          <a:effectLst/>
                        </a:rPr>
                        <a:t>Lumbantoruan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br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Sitompul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Jl. </a:t>
                      </a:r>
                      <a:r>
                        <a:rPr lang="en-US" sz="1800" dirty="0" err="1">
                          <a:effectLst/>
                        </a:rPr>
                        <a:t>Damai</a:t>
                      </a:r>
                      <a:r>
                        <a:rPr lang="en-US" sz="1800" dirty="0">
                          <a:effectLst/>
                        </a:rPr>
                        <a:t> Indah 111, Rt 011 </a:t>
                      </a:r>
                      <a:r>
                        <a:rPr lang="en-US" sz="1800" dirty="0" err="1">
                          <a:effectLst/>
                        </a:rPr>
                        <a:t>Rw</a:t>
                      </a:r>
                      <a:r>
                        <a:rPr lang="en-US" sz="1800" dirty="0">
                          <a:effectLst/>
                        </a:rPr>
                        <a:t> 030, </a:t>
                      </a:r>
                      <a:r>
                        <a:rPr lang="en-US" sz="1800" dirty="0" err="1">
                          <a:effectLst/>
                        </a:rPr>
                        <a:t>Sinduharjo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Sleman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Utara</a:t>
                      </a:r>
                      <a:endParaRPr lang="id-ID" sz="1800">
                        <a:effectLst/>
                      </a:endParaRPr>
                    </a:p>
                    <a:p>
                      <a:pPr algn="ctr"/>
                      <a:r>
                        <a:rPr lang="en-US" sz="1800">
                          <a:effectLst/>
                        </a:rPr>
                        <a:t>50038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>
                          <a:effectLst/>
                        </a:rPr>
                        <a:t>Pdt.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3141662"/>
                  </a:ext>
                </a:extLst>
              </a:tr>
              <a:tr h="955484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Sabtu</a:t>
                      </a:r>
                      <a:endParaRPr lang="id-ID" sz="1800">
                        <a:effectLst/>
                      </a:endParaRPr>
                    </a:p>
                    <a:p>
                      <a:pPr algn="ctr"/>
                      <a:r>
                        <a:rPr lang="en-US" sz="1800">
                          <a:effectLst/>
                        </a:rPr>
                        <a:t>28 Okt </a:t>
                      </a:r>
                      <a:r>
                        <a:rPr lang="id-ID" sz="1800">
                          <a:effectLst/>
                        </a:rPr>
                        <a:t>‘2</a:t>
                      </a: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9685" algn="ctr"/>
                      <a:r>
                        <a:rPr lang="en-US" sz="1800">
                          <a:effectLst/>
                        </a:rPr>
                        <a:t>19.00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9685" algn="ctr"/>
                      <a:r>
                        <a:rPr lang="en-US" sz="1800">
                          <a:effectLst/>
                        </a:rPr>
                        <a:t>St. Dr. O. Sitorus, S.H., M.S./M.E br Pakpahan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Villa Tera Kota A-2; (Jl. </a:t>
                      </a:r>
                      <a:r>
                        <a:rPr lang="en-US" sz="1800" dirty="0" err="1">
                          <a:effectLst/>
                        </a:rPr>
                        <a:t>Godean</a:t>
                      </a:r>
                      <a:r>
                        <a:rPr lang="en-US" sz="1800" dirty="0">
                          <a:effectLst/>
                        </a:rPr>
                        <a:t> km 4,5; Jl. </a:t>
                      </a:r>
                      <a:r>
                        <a:rPr lang="en-US" sz="1800" dirty="0" err="1">
                          <a:effectLst/>
                        </a:rPr>
                        <a:t>Patran</a:t>
                      </a:r>
                      <a:r>
                        <a:rPr lang="en-US" sz="1800" dirty="0">
                          <a:effectLst/>
                        </a:rPr>
                        <a:t> No. 99), Yogyakarta.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Barat</a:t>
                      </a:r>
                      <a:endParaRPr lang="id-ID" sz="1800" dirty="0">
                        <a:effectLst/>
                      </a:endParaRPr>
                    </a:p>
                    <a:p>
                      <a:pPr algn="ctr"/>
                      <a:r>
                        <a:rPr lang="en-US" sz="1800" dirty="0">
                          <a:effectLst/>
                        </a:rPr>
                        <a:t>10006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effectLst/>
                        </a:rPr>
                        <a:t>TSMS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>
                          <a:effectLst/>
                        </a:rPr>
                        <a:t>Pdt.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0156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42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B24E4-D141-4ACC-A847-971B4F67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663" y="624110"/>
            <a:ext cx="9632949" cy="847503"/>
          </a:xfrm>
        </p:spPr>
        <p:txBody>
          <a:bodyPr>
            <a:normAutofit/>
          </a:bodyPr>
          <a:lstStyle/>
          <a:p>
            <a:pPr marR="85725" lvl="0" algn="just">
              <a:lnSpc>
                <a:spcPct val="90000"/>
              </a:lnSpc>
              <a:spcAft>
                <a:spcPts val="0"/>
              </a:spcAft>
              <a:buSzPts val="1050"/>
            </a:pPr>
            <a:r>
              <a:rPr lang="en-US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PESAN</a:t>
            </a:r>
            <a:r>
              <a:rPr lang="en-US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RAPAT</a:t>
            </a:r>
            <a:r>
              <a:rPr lang="en-US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PENDETA</a:t>
            </a:r>
            <a:r>
              <a:rPr lang="en-US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HKBP 2023</a:t>
            </a:r>
            <a:endParaRPr lang="id-ID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58B38-16FF-4A57-8CB7-0958797DE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600200"/>
            <a:ext cx="10704512" cy="463369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Rapat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Pendeta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HKBP 2023 pada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hari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Senin-Jumat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, 16-20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Oktober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2023,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bertempat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di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Parhutaan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HKBP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Jetun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Silangit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,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telah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dilaksanakan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dengan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baik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Sehubungan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dengan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rapat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tersebut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,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dibacakan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Pesan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Rapat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Pendeta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HKBP 2023,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setelah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pembacaan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warta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ini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id-ID" sz="4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55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0B40A-8607-4E06-8533-61E4894A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925" y="624109"/>
            <a:ext cx="9818687" cy="1118965"/>
          </a:xfrm>
        </p:spPr>
        <p:txBody>
          <a:bodyPr>
            <a:normAutofit fontScale="90000"/>
          </a:bodyPr>
          <a:lstStyle/>
          <a:p>
            <a:pPr marR="85725" lvl="0" algn="ctr">
              <a:lnSpc>
                <a:spcPct val="90000"/>
              </a:lnSpc>
              <a:spcAft>
                <a:spcPts val="0"/>
              </a:spcAft>
              <a:buSzPts val="1050"/>
            </a:pPr>
            <a:r>
              <a:rPr lang="en-US" sz="3200" b="1" cap="all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PELANTIKAN</a:t>
            </a:r>
            <a:r>
              <a:rPr lang="en-US" sz="32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200" b="1" cap="all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PENGUTUSAN</a:t>
            </a:r>
            <a:r>
              <a:rPr lang="id-ID" sz="32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32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d-ID" sz="32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PENDETA </a:t>
            </a:r>
            <a:r>
              <a:rPr lang="en-US" sz="3200" b="1" cap="all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FUNGSIONAL</a:t>
            </a:r>
            <a:br>
              <a:rPr lang="en-US" sz="32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HKBP RESORT YOGYAKARTA</a:t>
            </a:r>
            <a:endParaRPr lang="id-ID" sz="5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0B3B9-6B15-4761-BDC5-9B152C6CE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857376"/>
            <a:ext cx="10817224" cy="47577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85000"/>
              </a:lnSpc>
              <a:buNone/>
            </a:pP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Gereja kita telah menerima Surat Keputusan Ketetapan dari Pimpinan HKBP, perihal Mutasi Pendeta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Fungsional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sebagai berikut:</a:t>
            </a:r>
            <a:endParaRPr lang="id-ID" sz="1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85000"/>
              </a:lnSpc>
              <a:buFont typeface="+mj-lt"/>
              <a:buAutoNum type="alphaLcParenBoth"/>
            </a:pP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 No.: </a:t>
            </a:r>
            <a:r>
              <a:rPr lang="id-ID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557/Pdt/SK/07/2023 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tertanggal 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Juli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d-ID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Pdt. </a:t>
            </a:r>
            <a:r>
              <a:rPr lang="en-US" sz="28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Ucok</a:t>
            </a:r>
            <a:r>
              <a:rPr lang="en-US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Fernando </a:t>
            </a:r>
            <a:r>
              <a:rPr lang="en-US" sz="28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Hutasoit</a:t>
            </a:r>
            <a:r>
              <a:rPr lang="en-US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S.Th</a:t>
            </a:r>
            <a:r>
              <a:rPr lang="en-US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mutasi dari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Pimpinan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Jemaat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HKBP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Tamarunang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esort 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Sulawesi Selatan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Distrik XVII 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Indonesia Bagian Timur,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Pendeta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Fungsional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HKBP Resort Yogyakarta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Distrik 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XV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Jabartengdiy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1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85000"/>
              </a:lnSpc>
              <a:buFont typeface="+mj-lt"/>
              <a:buAutoNum type="alphaLcParenBoth"/>
            </a:pP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 No.: </a:t>
            </a:r>
            <a:r>
              <a:rPr lang="id-ID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55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id-ID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/Pdt/SK/07/2023 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tertanggal 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Juli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d-ID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Pdt. </a:t>
            </a:r>
            <a:r>
              <a:rPr lang="en-US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Douglas </a:t>
            </a:r>
            <a:r>
              <a:rPr lang="en-US" sz="28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Juli</a:t>
            </a:r>
            <a:r>
              <a:rPr lang="en-US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Tua</a:t>
            </a:r>
            <a:r>
              <a:rPr lang="en-US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Simanjuntak</a:t>
            </a:r>
            <a:r>
              <a:rPr lang="en-US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M.Si</a:t>
            </a:r>
            <a:r>
              <a:rPr lang="en-US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 mutasi dari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Pendeta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Fungsional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HKBP Resort Yogyakarta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Distrik 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XV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Jabartengdiy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Pendeta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Fungsional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HKBP Resort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Tanjung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Morawa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Distrik 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XXIX Deli Serdang.</a:t>
            </a:r>
            <a:endParaRPr lang="id-ID" sz="1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85000"/>
              </a:lnSpc>
              <a:buNone/>
            </a:pP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Acara pelaksanaan 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Pelantikan (</a:t>
            </a:r>
            <a:r>
              <a:rPr lang="id-ID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Pangojakhonon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) 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Pdt.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Ucok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Fernando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Hutasoit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S.Th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dan 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Pengutusan (</a:t>
            </a:r>
            <a:r>
              <a:rPr lang="id-ID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Paborhathon)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Pdt. 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Douglas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Juli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Simanjuntak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M.Si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akan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dilaksanakan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pada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hari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Minggu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29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Oktober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2023,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dalam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ibadah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pukul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09:00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Setelah ibadah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dilaksanakan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acara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ramah-tamah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perwakilan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jemaat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Sopogodang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Demikian diwartakan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T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UHAN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memberkati.</a:t>
            </a:r>
            <a:endParaRPr lang="id-ID" sz="42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47530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2715</TotalTime>
  <Words>1977</Words>
  <Application>Microsoft Office PowerPoint</Application>
  <PresentationFormat>Widescreen</PresentationFormat>
  <Paragraphs>247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Arial</vt:lpstr>
      <vt:lpstr>Arial Black</vt:lpstr>
      <vt:lpstr>Arial Narrow</vt:lpstr>
      <vt:lpstr>Arial Rounded MT Bold</vt:lpstr>
      <vt:lpstr>Bookman Old Style</vt:lpstr>
      <vt:lpstr>Calibri</vt:lpstr>
      <vt:lpstr>Century Gothic</vt:lpstr>
      <vt:lpstr>Cooper Black</vt:lpstr>
      <vt:lpstr>Gill Sans MT</vt:lpstr>
      <vt:lpstr>Wingdings 3</vt:lpstr>
      <vt:lpstr>Wisp</vt:lpstr>
      <vt:lpstr>Warta Jemaat  HKBP Yogyakarta Minggu XX Dung TRINITATIS  22 Oktober 2023</vt:lpstr>
      <vt:lpstr>NAMA, ARTI, DAN TOPIK MINGGU</vt:lpstr>
      <vt:lpstr>PELAYAN IBADAH HARI INI  Pukul 06:30</vt:lpstr>
      <vt:lpstr>PELAYAN IBADAH HARI INI  Pukul 09:00</vt:lpstr>
      <vt:lpstr>PELAYAN IBADAH HARI INI  Pukul 15:30</vt:lpstr>
      <vt:lpstr>PELAYAN IBADAH HARI INI  Pukul 17:30</vt:lpstr>
      <vt:lpstr>JADWAL PARTANGIANGAN WILAYAH MINGGU INI:</vt:lpstr>
      <vt:lpstr>PESAN RAPAT PENDETA HKBP 2023</vt:lpstr>
      <vt:lpstr>PELANTIKAN DAN PENGUTUSAN  PENDETA FUNGSIONAL  HKBP RESORT YOGYAKARTA</vt:lpstr>
      <vt:lpstr>RAPAT PANITIA NATAL 2023  DAN TAHUN BARU 2024</vt:lpstr>
      <vt:lpstr>PERSEMBAHAN PENATALAYANAN  DISTRIK XVIII JABARTENGDIY</vt:lpstr>
      <vt:lpstr>kunjungan gerejawi (Tamu Huria)</vt:lpstr>
      <vt:lpstr>LELANG BARANG  BEKAS RENOVASI RUMAH PASTORI</vt:lpstr>
      <vt:lpstr>KAFETARIA ANAK SEKOLAH MINGGU </vt:lpstr>
      <vt:lpstr>TOKTOK RIPE DAN DONASI PEMBANGUNAN </vt:lpstr>
      <vt:lpstr>WARTA PANITIA PEMBANGUNAN</vt:lpstr>
      <vt:lpstr>KEBERSIHAN LINGKUNGAN </vt:lpstr>
      <vt:lpstr>PENERIMAAN PELAYAN GURU SEKOLAH MINGGU,  PENDAMPING REMAJA &amp; TIM MUSIK DAN IBADAH</vt:lpstr>
      <vt:lpstr>DAFTAR YANG BERULANG TAHUN KELAHIRAN dan PERNIKAHAN</vt:lpstr>
      <vt:lpstr>Warga jemaat yang sakit  dan masa pemulihan</vt:lpstr>
      <vt:lpstr>pokok-pokok doa syafaat</vt:lpstr>
      <vt:lpstr>KEGIATAN PELAYANAN  DI PARGODUNGAN MINGGU INI</vt:lpstr>
      <vt:lpstr>dONATUR BUNGA ALTAR</vt:lpstr>
      <vt:lpstr>WARTA KEUANGAN MINGGU INI Posisi Keuangan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Warta Jemaat  HKBP Yogyakarta</dc:title>
  <dc:creator>HKBPJOGJA</dc:creator>
  <cp:lastModifiedBy>HKBPJOGJA</cp:lastModifiedBy>
  <cp:revision>596</cp:revision>
  <cp:lastPrinted>2023-03-11T04:51:58Z</cp:lastPrinted>
  <dcterms:created xsi:type="dcterms:W3CDTF">2023-03-09T02:41:04Z</dcterms:created>
  <dcterms:modified xsi:type="dcterms:W3CDTF">2023-10-21T05:28:46Z</dcterms:modified>
</cp:coreProperties>
</file>