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76" r:id="rId5"/>
    <p:sldId id="277" r:id="rId6"/>
    <p:sldId id="278" r:id="rId7"/>
    <p:sldId id="421" r:id="rId8"/>
    <p:sldId id="488" r:id="rId9"/>
    <p:sldId id="480" r:id="rId10"/>
    <p:sldId id="489" r:id="rId11"/>
    <p:sldId id="481" r:id="rId12"/>
    <p:sldId id="482" r:id="rId13"/>
    <p:sldId id="483" r:id="rId14"/>
    <p:sldId id="484" r:id="rId15"/>
    <p:sldId id="485" r:id="rId16"/>
    <p:sldId id="479" r:id="rId17"/>
    <p:sldId id="340" r:id="rId18"/>
    <p:sldId id="380" r:id="rId19"/>
    <p:sldId id="439" r:id="rId20"/>
    <p:sldId id="319" r:id="rId21"/>
    <p:sldId id="269" r:id="rId22"/>
    <p:sldId id="270" r:id="rId23"/>
    <p:sldId id="271" r:id="rId24"/>
    <p:sldId id="424" r:id="rId25"/>
    <p:sldId id="274" r:id="rId26"/>
    <p:sldId id="275" r:id="rId27"/>
    <p:sldId id="286" r:id="rId28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KBPJOGJA" initials="hkb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256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F509016-1A23-4D1F-878A-26B1A51FCEB0}" type="datetimeFigureOut">
              <a:rPr lang="id-ID" smtClean="0"/>
              <a:t>18/01/2025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2C23AC5-BCC4-4A1B-9864-A8E60B6A0D8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18/01/2025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18/01/2025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18/01/2025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18/01/2025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18/01/2025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18/01/2025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18/01/2025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18/01/2025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18/01/2025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18/01/2025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18/01/2025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18/01/2025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18/01/2025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18/01/2025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18/01/2025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18/01/2025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18/01/2025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A13EE3A-6913-4AE3-BB36-52854A52E141}" type="datetimeFigureOut">
              <a:rPr lang="id-ID" smtClean="0"/>
              <a:t>18/01/2025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33"/>
          <a:stretch>
            <a:fillRect/>
          </a:stretch>
        </p:blipFill>
        <p:spPr>
          <a:xfrm rot="16200000">
            <a:off x="2862721" y="-2341271"/>
            <a:ext cx="6466557" cy="112461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6577" y="3429000"/>
            <a:ext cx="11246186" cy="30375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>
                <a:solidFill>
                  <a:srgbClr val="FFC000"/>
                </a:solidFill>
                <a:latin typeface="Arial Black" panose="020B0A04020102020204" pitchFamily="34" charset="0"/>
              </a:rPr>
              <a:t>Warta </a:t>
            </a:r>
            <a:r>
              <a:rPr lang="en-US" sz="6700" dirty="0" err="1">
                <a:solidFill>
                  <a:srgbClr val="FFC000"/>
                </a:solidFill>
                <a:latin typeface="Arial Black" panose="020B0A04020102020204" pitchFamily="34" charset="0"/>
              </a:rPr>
              <a:t>Jemaat</a:t>
            </a:r>
            <a:r>
              <a:rPr lang="en-US" sz="6700" dirty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br>
              <a:rPr lang="en-US" dirty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FFC000"/>
                </a:solidFill>
                <a:latin typeface="Arial Black" panose="020B0A04020102020204" pitchFamily="34" charset="0"/>
              </a:rPr>
              <a:t>HKBP Yogyakarta</a:t>
            </a:r>
            <a:br>
              <a:rPr lang="en-US" dirty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en-US" dirty="0" err="1">
                <a:solidFill>
                  <a:srgbClr val="FFC000"/>
                </a:solidFill>
                <a:latin typeface="Arial Black" panose="020B0A04020102020204" pitchFamily="34" charset="0"/>
              </a:rPr>
              <a:t>MINGGU</a:t>
            </a:r>
            <a:r>
              <a:rPr lang="en-US" dirty="0">
                <a:solidFill>
                  <a:srgbClr val="FFC000"/>
                </a:solidFill>
                <a:latin typeface="Arial Black" panose="020B0A04020102020204" pitchFamily="34" charset="0"/>
              </a:rPr>
              <a:t> II </a:t>
            </a:r>
            <a:br>
              <a:rPr lang="en-US" dirty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FFC000"/>
                </a:solidFill>
                <a:latin typeface="Arial Black" panose="020B0A04020102020204" pitchFamily="34" charset="0"/>
              </a:rPr>
              <a:t>DUNG </a:t>
            </a:r>
            <a:r>
              <a:rPr lang="en-US" dirty="0" err="1">
                <a:solidFill>
                  <a:srgbClr val="FFC000"/>
                </a:solidFill>
                <a:latin typeface="Arial Black" panose="020B0A04020102020204" pitchFamily="34" charset="0"/>
              </a:rPr>
              <a:t>EPHIPANIAS</a:t>
            </a:r>
            <a:r>
              <a:rPr lang="en-US" dirty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br>
              <a:rPr lang="en-US" dirty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FFC000"/>
                </a:solidFill>
                <a:latin typeface="Arial Black" panose="020B0A04020102020204" pitchFamily="34" charset="0"/>
              </a:rPr>
              <a:t> 19 </a:t>
            </a:r>
            <a:r>
              <a:rPr lang="en-US" dirty="0" err="1">
                <a:solidFill>
                  <a:srgbClr val="FFC000"/>
                </a:solidFill>
                <a:latin typeface="Arial Black" panose="020B0A04020102020204" pitchFamily="34" charset="0"/>
              </a:rPr>
              <a:t>Januari</a:t>
            </a:r>
            <a:r>
              <a:rPr lang="en-US" dirty="0">
                <a:solidFill>
                  <a:srgbClr val="FFC000"/>
                </a:solidFill>
                <a:latin typeface="Arial Black" panose="020B0A04020102020204" pitchFamily="34" charset="0"/>
              </a:rPr>
              <a:t> 2025</a:t>
            </a:r>
            <a:endParaRPr lang="id-ID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B07CC9-2C1F-41A1-B845-907825EB88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7284" y="455188"/>
            <a:ext cx="2030818" cy="128358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6C741-6131-4530-A77C-6E57CB1CC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420757"/>
            <a:ext cx="10018713" cy="1116496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PELANTIKAN</a:t>
            </a:r>
            <a:r>
              <a:rPr lang="en-US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MPSD</a:t>
            </a:r>
            <a:r>
              <a:rPr lang="en-US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HKBP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DISTRIK</a:t>
            </a:r>
            <a:r>
              <a:rPr lang="en-US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XVIII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JABARTENGDIY</a:t>
            </a:r>
            <a:r>
              <a:rPr lang="en-US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PERIODE</a:t>
            </a:r>
            <a:r>
              <a:rPr lang="en-US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2024-2028</a:t>
            </a:r>
            <a:endParaRPr lang="id-ID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BD545-9F80-4D52-8331-75FBBC094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37253"/>
            <a:ext cx="10018713" cy="507558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Pada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hari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Minggu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Januari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2025 di HKBP Bandung Riau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Martadinata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dilaksanakan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Pelantikan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Majelis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Pekerja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Sinode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Distrik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MPSD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HKBP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Distrik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XVIII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Jabartengdiy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periode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2024 – 2028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lang="id-ID" sz="2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Pdt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Rittar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Nababan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S.Th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MM (HKBP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Ressort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Cikampek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id-ID" sz="2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Pdt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Albenar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Silaen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S.Th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(HKBP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Ressort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Bandung Riau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Martadinata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id-ID" sz="2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Pdt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Alex Chandra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Sitorus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S.Th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(HKBP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Ressort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Betesda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Baleendah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id-ID" sz="2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Pdt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Bernat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W.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Panggabean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M.Div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(HKBP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Ressort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Yogyakarta) </a:t>
            </a:r>
            <a:endParaRPr lang="id-ID" sz="2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Pdt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Agus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V.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Sidauruk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M.Th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(HKBP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Ressort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Solo)</a:t>
            </a:r>
            <a:endParaRPr lang="id-ID" sz="2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Pdt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Jhon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Rikardo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Siregar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S.Th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(HKBP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Ressort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Pekalongan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d-ID" sz="2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St. Ir. W.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Manurung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(HKBP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Ressort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Cimahi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Jalan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Sisingamangaraja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id-ID" sz="2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St.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Togap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Hutasoit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(HKBP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Ressort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Bandung Barat)</a:t>
            </a:r>
            <a:endParaRPr lang="id-ID" sz="2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St. H.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Simanjuntak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(HKBP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Ressort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Jawa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Tengah) </a:t>
            </a:r>
            <a:endParaRPr lang="id-ID" sz="2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St. G.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Lumbantobing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(HKBP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Ressort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Cilacap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id-ID" sz="2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Pendeta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HKBP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Ressort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Yogyakarta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turut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menghadiri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mengikuti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kedua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kegiatan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Tuhan</a:t>
            </a:r>
            <a:r>
              <a:rPr lang="en-US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memberkati</a:t>
            </a:r>
            <a:endParaRPr lang="id-ID" sz="1400" dirty="0"/>
          </a:p>
        </p:txBody>
      </p:sp>
    </p:spTree>
    <p:extLst>
      <p:ext uri="{BB962C8B-B14F-4D97-AF65-F5344CB8AC3E}">
        <p14:creationId xmlns:p14="http://schemas.microsoft.com/office/powerpoint/2010/main" val="133194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50BA2-C69A-4270-A0EF-9028C7245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546" y="606288"/>
            <a:ext cx="10018713" cy="77086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RAPAT</a:t>
            </a:r>
            <a:r>
              <a:rPr lang="en-US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PANITIA</a:t>
            </a:r>
            <a:r>
              <a:rPr lang="en-US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PEMBANGUNAN</a:t>
            </a:r>
            <a:endParaRPr lang="id-ID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C73DF-2CF8-4D8A-937F-0BE219C77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119" y="1773864"/>
            <a:ext cx="10018713" cy="38613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Pada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Senin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Januari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2025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pukul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17.00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WIB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Ruang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Sekretariat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dilaksanakan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Rapat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Panitia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Pembangunan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rangka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Pesta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HUT HKBP Yogyakarta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Dimohon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Panitia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Pembangunan agar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menghadiri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acara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28700" dirty="0"/>
          </a:p>
        </p:txBody>
      </p:sp>
    </p:spTree>
    <p:extLst>
      <p:ext uri="{BB962C8B-B14F-4D97-AF65-F5344CB8AC3E}">
        <p14:creationId xmlns:p14="http://schemas.microsoft.com/office/powerpoint/2010/main" val="169795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BA78C-2F5A-4B66-A197-EE0FF1635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28330"/>
          </a:xfrm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MAMASUHI</a:t>
            </a:r>
            <a:r>
              <a:rPr lang="en-US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BAGAS</a:t>
            </a:r>
            <a:r>
              <a:rPr lang="en-US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NI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PENDETA</a:t>
            </a:r>
            <a:r>
              <a:rPr lang="en-US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RESSORT</a:t>
            </a:r>
            <a:endParaRPr lang="id-ID" sz="11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E5375-0D70-416C-B432-54768C86E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33228"/>
            <a:ext cx="10018713" cy="41435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Pada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Selasa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21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Januari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2025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pukul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10.00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WIB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Ibadah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memasuki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Pastori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Pendeta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Ressort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mengundang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segenap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Parhalado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Panitia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Pembangunan, BPH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setiap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seksi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perwakilan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wilayah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sebanyak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KK.</a:t>
            </a:r>
            <a:endParaRPr lang="id-ID" sz="9600" dirty="0"/>
          </a:p>
        </p:txBody>
      </p:sp>
    </p:spTree>
    <p:extLst>
      <p:ext uri="{BB962C8B-B14F-4D97-AF65-F5344CB8AC3E}">
        <p14:creationId xmlns:p14="http://schemas.microsoft.com/office/powerpoint/2010/main" val="3855637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9AEAE-59DD-439A-9F1C-51E540E85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40981"/>
          </a:xfrm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KERJA</a:t>
            </a:r>
            <a:r>
              <a:rPr lang="en-US" sz="36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BAKTI</a:t>
            </a:r>
            <a:r>
              <a:rPr lang="en-US" sz="36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/GOTONG ROYONG</a:t>
            </a:r>
            <a:endParaRPr lang="id-ID" sz="1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BA4EE-BCC8-4F14-AE90-416712185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66899"/>
            <a:ext cx="10018713" cy="403417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Pada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Rabu, 22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Januari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2025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pukul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10.00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WIB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dilaksanakan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kerja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bakti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melepas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membongkar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pohon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terang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pernak-perniknya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sekaligus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membersihkan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lingkungan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gereja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Dimohon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Panitia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Seksi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Bapak, dan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Naposobulung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mengikuti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kegiatan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8000" dirty="0"/>
          </a:p>
        </p:txBody>
      </p:sp>
    </p:spTree>
    <p:extLst>
      <p:ext uri="{BB962C8B-B14F-4D97-AF65-F5344CB8AC3E}">
        <p14:creationId xmlns:p14="http://schemas.microsoft.com/office/powerpoint/2010/main" val="2083739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291D5-C645-4BCB-A921-79CBC7E8D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5794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HASIL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RAPAT</a:t>
            </a:r>
            <a:r>
              <a:rPr lang="en-US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PRA-AUDIT 17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JANUARI</a:t>
            </a:r>
            <a:r>
              <a:rPr lang="en-US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2025</a:t>
            </a:r>
            <a:endParaRPr lang="id-ID" sz="8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F7A07-01D2-42DB-A9E3-268FC3ED4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66900"/>
            <a:ext cx="10018713" cy="378962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Berdasarkan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hasil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Rapat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-Audit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telah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disepakati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agar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setiap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seksi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mengirimkan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laporannya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Badan Audit paling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lambat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Kamis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23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Januari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2025,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mengingat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penting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melangkah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pelaksanaan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Rapat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Huria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Rapat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Ressort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lainnya</a:t>
            </a:r>
            <a:endParaRPr lang="id-ID" sz="8800" dirty="0"/>
          </a:p>
        </p:txBody>
      </p:sp>
    </p:spTree>
    <p:extLst>
      <p:ext uri="{BB962C8B-B14F-4D97-AF65-F5344CB8AC3E}">
        <p14:creationId xmlns:p14="http://schemas.microsoft.com/office/powerpoint/2010/main" val="2412658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7C95C-820C-45CF-A679-D47681947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64704"/>
          </a:xfrm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KATEKISASI</a:t>
            </a:r>
            <a:r>
              <a:rPr lang="en-US" sz="36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MURID SIDI 2024-2025</a:t>
            </a:r>
            <a:endParaRPr lang="id-ID" sz="11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129EC-7719-40E1-A290-7F0786F6E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66899"/>
            <a:ext cx="10018713" cy="39640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Diberitahukan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Murid Sidi 2024-2025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bahwa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Pembelajaran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Sidi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dimulai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kembali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Sabtu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25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Januari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2025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pukul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14.00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WIB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Dimohon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Murid Sidi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mempersiapkan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Tuhan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memberkati</a:t>
            </a:r>
            <a:endParaRPr lang="id-ID" sz="9600" dirty="0"/>
          </a:p>
        </p:txBody>
      </p:sp>
    </p:spTree>
    <p:extLst>
      <p:ext uri="{BB962C8B-B14F-4D97-AF65-F5344CB8AC3E}">
        <p14:creationId xmlns:p14="http://schemas.microsoft.com/office/powerpoint/2010/main" val="854160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177" y="307697"/>
            <a:ext cx="10019030" cy="400111"/>
          </a:xfrm>
        </p:spPr>
        <p:txBody>
          <a:bodyPr>
            <a:normAutofit fontScale="90000"/>
          </a:bodyPr>
          <a:lstStyle/>
          <a:p>
            <a:br>
              <a:rPr lang="en-US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</a:br>
            <a:br>
              <a:rPr lang="en-US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</a:br>
            <a:r>
              <a:rPr lang="en-US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PELEAN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TAHUNAN</a:t>
            </a:r>
            <a:r>
              <a:rPr lang="en-US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/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BULANAN</a:t>
            </a:r>
            <a:r>
              <a:rPr lang="en-US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JEMAAT</a:t>
            </a:r>
            <a:r>
              <a:rPr lang="en-US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br>
              <a:rPr lang="en-US" sz="32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</a:br>
            <a:endParaRPr lang="en-US" sz="6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300FBF-BE78-44C8-A731-B70E119D9712}"/>
              </a:ext>
            </a:extLst>
          </p:cNvPr>
          <p:cNvSpPr txBox="1"/>
          <p:nvPr/>
        </p:nvSpPr>
        <p:spPr>
          <a:xfrm>
            <a:off x="1888431" y="898682"/>
            <a:ext cx="927652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Salah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satu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kewajiban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Jemaat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adalah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membayar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Pelean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Bulanan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/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Tahunan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dimana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Tahun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2024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sudah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membayar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adalah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212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KK. Mohon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kepada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Jemaat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belum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membayar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, agar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dapat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melunasinya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Dan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untuk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Tahun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2025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sudah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membayar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adalah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26</a:t>
            </a:r>
            <a:r>
              <a:rPr lang="en-US" sz="18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KK. Mohon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dukungannya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dari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semua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jemaat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</a:t>
            </a:r>
          </a:p>
          <a:p>
            <a:pPr algn="just"/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Tuhan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memberkati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</a:t>
            </a:r>
            <a:endParaRPr lang="id-ID" dirty="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E75D78AF-66E7-4168-AACA-A752C4AFA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041" y="2179452"/>
            <a:ext cx="39952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d-ID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TAHUN</a:t>
            </a:r>
            <a:r>
              <a:rPr kumimoji="0" lang="en-US" altLang="id-ID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2024</a:t>
            </a:r>
            <a:endParaRPr kumimoji="0" lang="en-US" altLang="id-ID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E1DB5025-A32E-4610-8DFD-D42AA85B0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041" y="4051206"/>
            <a:ext cx="21699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id-ID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TAHUN</a:t>
            </a:r>
            <a:r>
              <a:rPr kumimoji="0" lang="en-US" altLang="id-ID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2025</a:t>
            </a:r>
            <a:endParaRPr kumimoji="0" lang="en-US" altLang="id-ID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0D366A6-7A3D-4CDD-999E-6C374EDF9C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467655"/>
              </p:ext>
            </p:extLst>
          </p:nvPr>
        </p:nvGraphicFramePr>
        <p:xfrm>
          <a:off x="1888431" y="2579562"/>
          <a:ext cx="9276520" cy="13438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0031">
                  <a:extLst>
                    <a:ext uri="{9D8B030D-6E8A-4147-A177-3AD203B41FA5}">
                      <a16:colId xmlns:a16="http://schemas.microsoft.com/office/drawing/2014/main" val="1307733181"/>
                    </a:ext>
                  </a:extLst>
                </a:gridCol>
                <a:gridCol w="731198">
                  <a:extLst>
                    <a:ext uri="{9D8B030D-6E8A-4147-A177-3AD203B41FA5}">
                      <a16:colId xmlns:a16="http://schemas.microsoft.com/office/drawing/2014/main" val="1520579038"/>
                    </a:ext>
                  </a:extLst>
                </a:gridCol>
                <a:gridCol w="825984">
                  <a:extLst>
                    <a:ext uri="{9D8B030D-6E8A-4147-A177-3AD203B41FA5}">
                      <a16:colId xmlns:a16="http://schemas.microsoft.com/office/drawing/2014/main" val="486383760"/>
                    </a:ext>
                  </a:extLst>
                </a:gridCol>
                <a:gridCol w="712017">
                  <a:extLst>
                    <a:ext uri="{9D8B030D-6E8A-4147-A177-3AD203B41FA5}">
                      <a16:colId xmlns:a16="http://schemas.microsoft.com/office/drawing/2014/main" val="2288837971"/>
                    </a:ext>
                  </a:extLst>
                </a:gridCol>
                <a:gridCol w="825984">
                  <a:extLst>
                    <a:ext uri="{9D8B030D-6E8A-4147-A177-3AD203B41FA5}">
                      <a16:colId xmlns:a16="http://schemas.microsoft.com/office/drawing/2014/main" val="1734916037"/>
                    </a:ext>
                  </a:extLst>
                </a:gridCol>
                <a:gridCol w="718786">
                  <a:extLst>
                    <a:ext uri="{9D8B030D-6E8A-4147-A177-3AD203B41FA5}">
                      <a16:colId xmlns:a16="http://schemas.microsoft.com/office/drawing/2014/main" val="2303651254"/>
                    </a:ext>
                  </a:extLst>
                </a:gridCol>
                <a:gridCol w="823727">
                  <a:extLst>
                    <a:ext uri="{9D8B030D-6E8A-4147-A177-3AD203B41FA5}">
                      <a16:colId xmlns:a16="http://schemas.microsoft.com/office/drawing/2014/main" val="1196409427"/>
                    </a:ext>
                  </a:extLst>
                </a:gridCol>
                <a:gridCol w="783105">
                  <a:extLst>
                    <a:ext uri="{9D8B030D-6E8A-4147-A177-3AD203B41FA5}">
                      <a16:colId xmlns:a16="http://schemas.microsoft.com/office/drawing/2014/main" val="102962145"/>
                    </a:ext>
                  </a:extLst>
                </a:gridCol>
                <a:gridCol w="825984">
                  <a:extLst>
                    <a:ext uri="{9D8B030D-6E8A-4147-A177-3AD203B41FA5}">
                      <a16:colId xmlns:a16="http://schemas.microsoft.com/office/drawing/2014/main" val="1097998124"/>
                    </a:ext>
                  </a:extLst>
                </a:gridCol>
                <a:gridCol w="630771">
                  <a:extLst>
                    <a:ext uri="{9D8B030D-6E8A-4147-A177-3AD203B41FA5}">
                      <a16:colId xmlns:a16="http://schemas.microsoft.com/office/drawing/2014/main" val="4082983531"/>
                    </a:ext>
                  </a:extLst>
                </a:gridCol>
                <a:gridCol w="800031">
                  <a:extLst>
                    <a:ext uri="{9D8B030D-6E8A-4147-A177-3AD203B41FA5}">
                      <a16:colId xmlns:a16="http://schemas.microsoft.com/office/drawing/2014/main" val="1868593443"/>
                    </a:ext>
                  </a:extLst>
                </a:gridCol>
                <a:gridCol w="798902">
                  <a:extLst>
                    <a:ext uri="{9D8B030D-6E8A-4147-A177-3AD203B41FA5}">
                      <a16:colId xmlns:a16="http://schemas.microsoft.com/office/drawing/2014/main" val="1878098208"/>
                    </a:ext>
                  </a:extLst>
                </a:gridCol>
              </a:tblGrid>
              <a:tr h="287968">
                <a:tc gridSpan="2"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800" dirty="0">
                          <a:effectLst/>
                        </a:rPr>
                        <a:t>Wil Timur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800" dirty="0">
                          <a:effectLst/>
                        </a:rPr>
                        <a:t>Wil Barat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800">
                          <a:effectLst/>
                        </a:rPr>
                        <a:t>Wil Tengah</a:t>
                      </a: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800">
                          <a:effectLst/>
                        </a:rPr>
                        <a:t>Wil Selatan</a:t>
                      </a: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800">
                          <a:effectLst/>
                        </a:rPr>
                        <a:t>Wil Utara</a:t>
                      </a: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313485"/>
                  </a:ext>
                </a:extLst>
              </a:tr>
              <a:tr h="767915"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Sudah</a:t>
                      </a:r>
                      <a:r>
                        <a:rPr lang="en-US" sz="1600" dirty="0">
                          <a:effectLst/>
                        </a:rPr>
                        <a:t>  Bayar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600" dirty="0" err="1">
                          <a:effectLst/>
                        </a:rPr>
                        <a:t>Jml</a:t>
                      </a:r>
                      <a:r>
                        <a:rPr lang="en-US" sz="1600" dirty="0">
                          <a:effectLst/>
                        </a:rPr>
                        <a:t> KK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600" dirty="0" err="1">
                          <a:effectLst/>
                        </a:rPr>
                        <a:t>Sudah</a:t>
                      </a:r>
                      <a:r>
                        <a:rPr lang="en-US" sz="1600" dirty="0">
                          <a:effectLst/>
                        </a:rPr>
                        <a:t> Bayar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600" dirty="0" err="1">
                          <a:effectLst/>
                        </a:rPr>
                        <a:t>Jml</a:t>
                      </a:r>
                      <a:r>
                        <a:rPr lang="en-US" sz="1600" dirty="0">
                          <a:effectLst/>
                        </a:rPr>
                        <a:t> KK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600" dirty="0" err="1">
                          <a:effectLst/>
                        </a:rPr>
                        <a:t>Sudah</a:t>
                      </a:r>
                      <a:r>
                        <a:rPr lang="en-US" sz="1600" dirty="0">
                          <a:effectLst/>
                        </a:rPr>
                        <a:t> Bayar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600" dirty="0" err="1">
                          <a:effectLst/>
                        </a:rPr>
                        <a:t>Jml</a:t>
                      </a:r>
                      <a:r>
                        <a:rPr lang="en-US" sz="1600" dirty="0">
                          <a:effectLst/>
                        </a:rPr>
                        <a:t> KK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600" dirty="0" err="1">
                          <a:effectLst/>
                        </a:rPr>
                        <a:t>Sudah</a:t>
                      </a:r>
                      <a:r>
                        <a:rPr lang="en-US" sz="1600" dirty="0">
                          <a:effectLst/>
                        </a:rPr>
                        <a:t> Bayar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600" dirty="0" err="1">
                          <a:effectLst/>
                        </a:rPr>
                        <a:t>Jml</a:t>
                      </a:r>
                      <a:r>
                        <a:rPr lang="en-US" sz="1600" dirty="0">
                          <a:effectLst/>
                        </a:rPr>
                        <a:t> KK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600" dirty="0" err="1">
                          <a:effectLst/>
                        </a:rPr>
                        <a:t>Sudah</a:t>
                      </a:r>
                      <a:r>
                        <a:rPr lang="en-US" sz="1600" dirty="0">
                          <a:effectLst/>
                        </a:rPr>
                        <a:t> Bayar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600" dirty="0" err="1">
                          <a:effectLst/>
                        </a:rPr>
                        <a:t>Jml</a:t>
                      </a:r>
                      <a:r>
                        <a:rPr lang="en-US" sz="1600" dirty="0">
                          <a:effectLst/>
                        </a:rPr>
                        <a:t> KK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indent="-70485" algn="ctr">
                        <a:lnSpc>
                          <a:spcPct val="90000"/>
                        </a:lnSpc>
                      </a:pPr>
                      <a:r>
                        <a:rPr lang="en-US" sz="1600" dirty="0">
                          <a:effectLst/>
                        </a:rPr>
                        <a:t>  </a:t>
                      </a:r>
                      <a:r>
                        <a:rPr lang="en-US" sz="1600" dirty="0" err="1">
                          <a:effectLst/>
                        </a:rPr>
                        <a:t>Sudah</a:t>
                      </a:r>
                      <a:r>
                        <a:rPr lang="en-US" sz="1600" dirty="0">
                          <a:effectLst/>
                        </a:rPr>
                        <a:t> Bayar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600">
                          <a:effectLst/>
                        </a:rPr>
                        <a:t>KK</a:t>
                      </a: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109235"/>
                  </a:ext>
                </a:extLst>
              </a:tr>
              <a:tr h="287968"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64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136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50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100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12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21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58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122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28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52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212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431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127463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84BBE0-8994-4294-B939-FC99988B78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809707"/>
              </p:ext>
            </p:extLst>
          </p:nvPr>
        </p:nvGraphicFramePr>
        <p:xfrm>
          <a:off x="1888430" y="4483183"/>
          <a:ext cx="9276521" cy="15978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0031">
                  <a:extLst>
                    <a:ext uri="{9D8B030D-6E8A-4147-A177-3AD203B41FA5}">
                      <a16:colId xmlns:a16="http://schemas.microsoft.com/office/drawing/2014/main" val="1469419736"/>
                    </a:ext>
                  </a:extLst>
                </a:gridCol>
                <a:gridCol w="731199">
                  <a:extLst>
                    <a:ext uri="{9D8B030D-6E8A-4147-A177-3AD203B41FA5}">
                      <a16:colId xmlns:a16="http://schemas.microsoft.com/office/drawing/2014/main" val="1745211165"/>
                    </a:ext>
                  </a:extLst>
                </a:gridCol>
                <a:gridCol w="825984">
                  <a:extLst>
                    <a:ext uri="{9D8B030D-6E8A-4147-A177-3AD203B41FA5}">
                      <a16:colId xmlns:a16="http://schemas.microsoft.com/office/drawing/2014/main" val="3975980017"/>
                    </a:ext>
                  </a:extLst>
                </a:gridCol>
                <a:gridCol w="712016">
                  <a:extLst>
                    <a:ext uri="{9D8B030D-6E8A-4147-A177-3AD203B41FA5}">
                      <a16:colId xmlns:a16="http://schemas.microsoft.com/office/drawing/2014/main" val="1046015175"/>
                    </a:ext>
                  </a:extLst>
                </a:gridCol>
                <a:gridCol w="825984">
                  <a:extLst>
                    <a:ext uri="{9D8B030D-6E8A-4147-A177-3AD203B41FA5}">
                      <a16:colId xmlns:a16="http://schemas.microsoft.com/office/drawing/2014/main" val="3845746659"/>
                    </a:ext>
                  </a:extLst>
                </a:gridCol>
                <a:gridCol w="718786">
                  <a:extLst>
                    <a:ext uri="{9D8B030D-6E8A-4147-A177-3AD203B41FA5}">
                      <a16:colId xmlns:a16="http://schemas.microsoft.com/office/drawing/2014/main" val="3235092226"/>
                    </a:ext>
                  </a:extLst>
                </a:gridCol>
                <a:gridCol w="823727">
                  <a:extLst>
                    <a:ext uri="{9D8B030D-6E8A-4147-A177-3AD203B41FA5}">
                      <a16:colId xmlns:a16="http://schemas.microsoft.com/office/drawing/2014/main" val="3478341241"/>
                    </a:ext>
                  </a:extLst>
                </a:gridCol>
                <a:gridCol w="783105">
                  <a:extLst>
                    <a:ext uri="{9D8B030D-6E8A-4147-A177-3AD203B41FA5}">
                      <a16:colId xmlns:a16="http://schemas.microsoft.com/office/drawing/2014/main" val="1515396956"/>
                    </a:ext>
                  </a:extLst>
                </a:gridCol>
                <a:gridCol w="825984">
                  <a:extLst>
                    <a:ext uri="{9D8B030D-6E8A-4147-A177-3AD203B41FA5}">
                      <a16:colId xmlns:a16="http://schemas.microsoft.com/office/drawing/2014/main" val="1149052639"/>
                    </a:ext>
                  </a:extLst>
                </a:gridCol>
                <a:gridCol w="630772">
                  <a:extLst>
                    <a:ext uri="{9D8B030D-6E8A-4147-A177-3AD203B41FA5}">
                      <a16:colId xmlns:a16="http://schemas.microsoft.com/office/drawing/2014/main" val="3015760785"/>
                    </a:ext>
                  </a:extLst>
                </a:gridCol>
                <a:gridCol w="800031">
                  <a:extLst>
                    <a:ext uri="{9D8B030D-6E8A-4147-A177-3AD203B41FA5}">
                      <a16:colId xmlns:a16="http://schemas.microsoft.com/office/drawing/2014/main" val="1708944171"/>
                    </a:ext>
                  </a:extLst>
                </a:gridCol>
                <a:gridCol w="798902">
                  <a:extLst>
                    <a:ext uri="{9D8B030D-6E8A-4147-A177-3AD203B41FA5}">
                      <a16:colId xmlns:a16="http://schemas.microsoft.com/office/drawing/2014/main" val="1560909244"/>
                    </a:ext>
                  </a:extLst>
                </a:gridCol>
              </a:tblGrid>
              <a:tr h="411757">
                <a:tc gridSpan="2"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800" dirty="0">
                          <a:effectLst/>
                        </a:rPr>
                        <a:t>Wil Timur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800" dirty="0">
                          <a:effectLst/>
                        </a:rPr>
                        <a:t>Wil Barat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800">
                          <a:effectLst/>
                        </a:rPr>
                        <a:t>Wil Tengah</a:t>
                      </a: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800">
                          <a:effectLst/>
                        </a:rPr>
                        <a:t>Wil Selatan</a:t>
                      </a: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800">
                          <a:effectLst/>
                        </a:rPr>
                        <a:t>Wil Utara</a:t>
                      </a: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00864"/>
                  </a:ext>
                </a:extLst>
              </a:tr>
              <a:tr h="774322"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Sudah  Bayar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600">
                          <a:effectLst/>
                        </a:rPr>
                        <a:t>Jml KK</a:t>
                      </a: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600">
                          <a:effectLst/>
                        </a:rPr>
                        <a:t>Sudah Bayar</a:t>
                      </a: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600" dirty="0" err="1">
                          <a:effectLst/>
                        </a:rPr>
                        <a:t>Jml</a:t>
                      </a:r>
                      <a:r>
                        <a:rPr lang="en-US" sz="1600" dirty="0">
                          <a:effectLst/>
                        </a:rPr>
                        <a:t> KK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600" dirty="0" err="1">
                          <a:effectLst/>
                        </a:rPr>
                        <a:t>Sudah</a:t>
                      </a:r>
                      <a:r>
                        <a:rPr lang="en-US" sz="1600" dirty="0">
                          <a:effectLst/>
                        </a:rPr>
                        <a:t> Bayar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600" dirty="0" err="1">
                          <a:effectLst/>
                        </a:rPr>
                        <a:t>Jml</a:t>
                      </a:r>
                      <a:r>
                        <a:rPr lang="en-US" sz="1600" dirty="0">
                          <a:effectLst/>
                        </a:rPr>
                        <a:t> KK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>
                        <a:lnSpc>
                          <a:spcPct val="90000"/>
                        </a:lnSpc>
                      </a:pPr>
                      <a:r>
                        <a:rPr lang="en-US" sz="1600" dirty="0" err="1">
                          <a:effectLst/>
                        </a:rPr>
                        <a:t>Sudah</a:t>
                      </a:r>
                      <a:r>
                        <a:rPr lang="en-US" sz="1600" dirty="0">
                          <a:effectLst/>
                        </a:rPr>
                        <a:t> Bayar</a:t>
                      </a:r>
                      <a:endParaRPr lang="id-ID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600">
                          <a:effectLst/>
                        </a:rPr>
                        <a:t>Jml KK</a:t>
                      </a: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600">
                          <a:effectLst/>
                        </a:rPr>
                        <a:t>Sudah Bayar</a:t>
                      </a: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600">
                          <a:effectLst/>
                        </a:rPr>
                        <a:t>Jml KK</a:t>
                      </a: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indent="-70485" algn="ctr">
                        <a:lnSpc>
                          <a:spcPct val="90000"/>
                        </a:lnSpc>
                      </a:pPr>
                      <a:r>
                        <a:rPr lang="en-US" sz="1600">
                          <a:effectLst/>
                        </a:rPr>
                        <a:t>  Sudah Bayar</a:t>
                      </a: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1600">
                          <a:effectLst/>
                        </a:rPr>
                        <a:t>KK</a:t>
                      </a:r>
                      <a:endParaRPr lang="id-ID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625853"/>
                  </a:ext>
                </a:extLst>
              </a:tr>
              <a:tr h="411757"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6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135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5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99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1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21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12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121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2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51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26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6360" algn="ctr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haroni" panose="02010803020104030203" pitchFamily="2" charset="-79"/>
                        </a:rPr>
                        <a:t>427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43068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761" y="448650"/>
            <a:ext cx="9188970" cy="950357"/>
          </a:xfrm>
        </p:spPr>
        <p:txBody>
          <a:bodyPr>
            <a:normAutofit fontScale="90000"/>
          </a:bodyPr>
          <a:lstStyle/>
          <a:p>
            <a:r>
              <a:rPr lang="en-US" sz="36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TOKTOK</a:t>
            </a:r>
            <a:r>
              <a:rPr lang="en-US" sz="36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RIPE DAN </a:t>
            </a:r>
            <a:r>
              <a:rPr lang="en-US" sz="36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DONASI</a:t>
            </a:r>
            <a:r>
              <a:rPr lang="en-US" sz="36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PEMBANGUNAN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761" y="1604056"/>
            <a:ext cx="9188970" cy="4424785"/>
          </a:xfrm>
        </p:spPr>
        <p:txBody>
          <a:bodyPr>
            <a:normAutofit/>
          </a:bodyPr>
          <a:lstStyle/>
          <a:p>
            <a:pPr marL="0" marR="86360" indent="0" algn="just">
              <a:lnSpc>
                <a:spcPct val="90000"/>
              </a:lnSpc>
              <a:spcAft>
                <a:spcPts val="0"/>
              </a:spcAft>
              <a:buNone/>
            </a:pPr>
            <a:r>
              <a:rPr lang="id-ID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Sebagaimana hasil Keputusan Rapat Huria tahun 2022 lalu, telah dibentuk Panitia Pembangunan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yang p</a:t>
            </a:r>
            <a:r>
              <a:rPr lang="id-ID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embiayaannya berasal dari setiap keluarga berupa kontribusi Toktok Ripe  Rp 600.000 / t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id-ID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</a:t>
            </a:r>
            <a:r>
              <a:rPr lang="id-ID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dan donasi lain selain toktok ripe. Tahap I pembangunan Gedung Bina Warga telah selesai dilaksanakan. Saat ini sedang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dimulai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pembangunan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tahap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II </a:t>
            </a:r>
            <a:r>
              <a:rPr lang="id-ID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Rumah Pastori. </a:t>
            </a:r>
            <a:endParaRPr lang="id-ID" sz="28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d-ID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Toktok Ripe dan Donasi dapat dikirim ke BNI Ca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id-ID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UGM No.Rek 1448306545 a.n. Panitia Pembangunan HKBP Yogyakarta, atau Bank Mandiri 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id-ID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o.Rek 137-00-2239870-1 a.n. Pembangunan Gereja HKBP Yogyakarta</a:t>
            </a:r>
            <a:r>
              <a:rPr lang="en-US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4800" dirty="0"/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7" t="19620" r="57876" b="19620"/>
          <a:stretch>
            <a:fillRect/>
          </a:stretch>
        </p:blipFill>
        <p:spPr bwMode="auto">
          <a:xfrm>
            <a:off x="8537771" y="1104678"/>
            <a:ext cx="3965180" cy="5129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5913" y="205812"/>
            <a:ext cx="9918699" cy="49522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200" b="1" dirty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</a:br>
            <a:r>
              <a:rPr lang="en-US" sz="3600" b="1" dirty="0" err="1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PANITIA</a:t>
            </a:r>
            <a:r>
              <a:rPr lang="en-US" sz="3600" b="1" dirty="0"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PEMBANGUNAN</a:t>
            </a:r>
            <a:br>
              <a:rPr lang="id-ID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5913" y="1428750"/>
            <a:ext cx="10329862" cy="5086350"/>
          </a:xfrm>
        </p:spPr>
        <p:txBody>
          <a:bodyPr>
            <a:normAutofit/>
          </a:bodyPr>
          <a:lstStyle/>
          <a:p>
            <a:pPr marL="180340" algn="just">
              <a:lnSpc>
                <a:spcPct val="90000"/>
              </a:lnSpc>
              <a:spcAft>
                <a:spcPts val="1000"/>
              </a:spcAft>
            </a:pPr>
            <a:endParaRPr lang="id-ID" sz="28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id-ID" sz="1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7" t="19620" r="57876" b="19620"/>
          <a:stretch>
            <a:fillRect/>
          </a:stretch>
        </p:blipFill>
        <p:spPr bwMode="auto">
          <a:xfrm>
            <a:off x="8537771" y="1104678"/>
            <a:ext cx="3965180" cy="512921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Box 3"/>
          <p:cNvSpPr txBox="1"/>
          <p:nvPr/>
        </p:nvSpPr>
        <p:spPr>
          <a:xfrm>
            <a:off x="1138721" y="787493"/>
            <a:ext cx="10591800" cy="55022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7800" indent="0" algn="just" defTabSz="457200">
              <a:lnSpc>
                <a:spcPct val="90000"/>
              </a:lnSpc>
              <a:spcAft>
                <a:spcPct val="0"/>
              </a:spcAft>
            </a:pPr>
            <a:r>
              <a:rPr lang="en-US" sz="1900" dirty="0" err="1">
                <a:solidFill>
                  <a:schemeClr val="tx2"/>
                </a:solidFill>
                <a:latin typeface="Arial Narrow" panose="020B0606020202030204"/>
                <a:ea typeface="Arial Narrow" panose="020B0606020202030204"/>
              </a:rPr>
              <a:t>Panitia</a:t>
            </a:r>
            <a:r>
              <a:rPr lang="en-US" sz="1900" dirty="0">
                <a:solidFill>
                  <a:schemeClr val="tx2"/>
                </a:solidFill>
                <a:latin typeface="Arial Narrow" panose="020B0606020202030204"/>
                <a:ea typeface="Arial Narrow" panose="020B0606020202030204"/>
              </a:rPr>
              <a:t> Pembangunan HKBP Yogyakarta, </a:t>
            </a:r>
            <a:r>
              <a:rPr lang="en-US" sz="1900" dirty="0" err="1">
                <a:solidFill>
                  <a:schemeClr val="tx2"/>
                </a:solidFill>
                <a:latin typeface="Arial Narrow" panose="020B0606020202030204"/>
                <a:ea typeface="Arial Narrow" panose="020B0606020202030204"/>
              </a:rPr>
              <a:t>dalam</a:t>
            </a:r>
            <a:r>
              <a:rPr lang="en-US" sz="1900" dirty="0">
                <a:solidFill>
                  <a:schemeClr val="tx2"/>
                </a:solidFill>
                <a:latin typeface="Arial Narrow" panose="020B0606020202030204"/>
                <a:ea typeface="Arial Narrow" panose="020B0606020202030204"/>
              </a:rPr>
              <a:t> </a:t>
            </a:r>
            <a:r>
              <a:rPr lang="en-US" sz="1900" dirty="0" err="1">
                <a:solidFill>
                  <a:schemeClr val="tx2"/>
                </a:solidFill>
                <a:latin typeface="Arial Narrow" panose="020B0606020202030204"/>
                <a:ea typeface="Arial Narrow" panose="020B0606020202030204"/>
              </a:rPr>
              <a:t>minggu</a:t>
            </a:r>
            <a:r>
              <a:rPr lang="en-US" sz="1900" dirty="0">
                <a:solidFill>
                  <a:schemeClr val="tx2"/>
                </a:solidFill>
                <a:latin typeface="Arial Narrow" panose="020B0606020202030204"/>
                <a:ea typeface="Arial Narrow" panose="020B0606020202030204"/>
              </a:rPr>
              <a:t> </a:t>
            </a:r>
            <a:r>
              <a:rPr lang="en-US" sz="1900" dirty="0" err="1">
                <a:solidFill>
                  <a:schemeClr val="tx2"/>
                </a:solidFill>
                <a:latin typeface="Arial Narrow" panose="020B0606020202030204"/>
                <a:ea typeface="Arial Narrow" panose="020B0606020202030204"/>
              </a:rPr>
              <a:t>ini</a:t>
            </a:r>
            <a:r>
              <a:rPr lang="en-US" sz="1900" dirty="0">
                <a:solidFill>
                  <a:schemeClr val="tx2"/>
                </a:solidFill>
                <a:latin typeface="Arial Narrow" panose="020B0606020202030204"/>
                <a:ea typeface="Arial Narrow" panose="020B0606020202030204"/>
              </a:rPr>
              <a:t> </a:t>
            </a:r>
            <a:r>
              <a:rPr lang="en-US" sz="1900" dirty="0" err="1">
                <a:solidFill>
                  <a:schemeClr val="tx2"/>
                </a:solidFill>
                <a:latin typeface="Arial Narrow" panose="020B0606020202030204"/>
                <a:ea typeface="Arial Narrow" panose="020B0606020202030204"/>
              </a:rPr>
              <a:t>menerima</a:t>
            </a:r>
            <a:r>
              <a:rPr lang="en-US" sz="1900" dirty="0">
                <a:solidFill>
                  <a:schemeClr val="tx2"/>
                </a:solidFill>
                <a:latin typeface="Arial Narrow" panose="020B0606020202030204"/>
                <a:ea typeface="Arial Narrow" panose="020B0606020202030204"/>
              </a:rPr>
              <a:t> </a:t>
            </a:r>
            <a:r>
              <a:rPr lang="en-US" sz="1900" dirty="0" err="1">
                <a:solidFill>
                  <a:schemeClr val="tx2"/>
                </a:solidFill>
                <a:latin typeface="Arial Narrow" panose="020B0606020202030204"/>
                <a:ea typeface="Arial Narrow" panose="020B0606020202030204"/>
              </a:rPr>
              <a:t>Toktokripe</a:t>
            </a:r>
            <a:r>
              <a:rPr lang="en-US" sz="1900" dirty="0">
                <a:solidFill>
                  <a:schemeClr val="tx2"/>
                </a:solidFill>
                <a:latin typeface="Arial Narrow" panose="020B0606020202030204"/>
                <a:ea typeface="Arial Narrow" panose="020B0606020202030204"/>
              </a:rPr>
              <a:t> dan </a:t>
            </a:r>
            <a:r>
              <a:rPr lang="en-US" sz="1900" dirty="0" err="1">
                <a:solidFill>
                  <a:schemeClr val="tx2"/>
                </a:solidFill>
                <a:latin typeface="Arial Narrow" panose="020B0606020202030204"/>
                <a:ea typeface="Arial Narrow" panose="020B0606020202030204"/>
              </a:rPr>
              <a:t>Donasi</a:t>
            </a:r>
            <a:r>
              <a:rPr lang="en-US" sz="1900" dirty="0">
                <a:solidFill>
                  <a:schemeClr val="tx2"/>
                </a:solidFill>
                <a:latin typeface="Arial Narrow" panose="020B0606020202030204"/>
                <a:ea typeface="Arial Narrow" panose="020B0606020202030204"/>
              </a:rPr>
              <a:t>/</a:t>
            </a:r>
            <a:r>
              <a:rPr lang="en-US" sz="1900" dirty="0" err="1">
                <a:solidFill>
                  <a:schemeClr val="tx2"/>
                </a:solidFill>
                <a:latin typeface="Arial Narrow" panose="020B0606020202030204"/>
                <a:ea typeface="Arial Narrow" panose="020B0606020202030204"/>
              </a:rPr>
              <a:t>Janji</a:t>
            </a:r>
            <a:r>
              <a:rPr lang="en-US" sz="1900" dirty="0">
                <a:solidFill>
                  <a:schemeClr val="tx2"/>
                </a:solidFill>
                <a:latin typeface="Arial Narrow" panose="020B0606020202030204"/>
                <a:ea typeface="Arial Narrow" panose="020B0606020202030204"/>
              </a:rPr>
              <a:t> Iman</a:t>
            </a:r>
            <a:r>
              <a:rPr lang="en-US" sz="2000" dirty="0">
                <a:solidFill>
                  <a:schemeClr val="tx2"/>
                </a:solidFill>
                <a:latin typeface="Arial Narrow" panose="020B0606020202030204"/>
                <a:ea typeface="Arial Narrow" panose="020B0606020202030204"/>
              </a:rPr>
              <a:t>:</a:t>
            </a:r>
          </a:p>
          <a:p>
            <a:pPr marL="177800" indent="0" algn="just" defTabSz="457200">
              <a:lnSpc>
                <a:spcPct val="90000"/>
              </a:lnSpc>
              <a:spcAft>
                <a:spcPct val="0"/>
              </a:spcAft>
            </a:pPr>
            <a:endParaRPr lang="en-US" sz="2700" dirty="0">
              <a:solidFill>
                <a:schemeClr val="tx2"/>
              </a:solidFill>
              <a:latin typeface="Arial Narrow" panose="020B0606020202030204"/>
              <a:ea typeface="Arial Narrow" panose="020B0606020202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BF652C-8A33-4BB5-AE28-CC0E6A5E3A6C}"/>
              </a:ext>
            </a:extLst>
          </p:cNvPr>
          <p:cNvSpPr txBox="1"/>
          <p:nvPr/>
        </p:nvSpPr>
        <p:spPr>
          <a:xfrm>
            <a:off x="1138721" y="5822710"/>
            <a:ext cx="104450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tahun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2024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jemaat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sudah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melunasi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Toktok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Ripe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masih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153 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KK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35%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total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jemaat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tahun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2025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Mohon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kiranya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perhatian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belum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memberi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Tuhan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memberkati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b="1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F746471-ACAC-4841-86C0-E4506CD2B1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052349"/>
              </p:ext>
            </p:extLst>
          </p:nvPr>
        </p:nvGraphicFramePr>
        <p:xfrm>
          <a:off x="1435394" y="1168590"/>
          <a:ext cx="9974726" cy="44748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62082">
                  <a:extLst>
                    <a:ext uri="{9D8B030D-6E8A-4147-A177-3AD203B41FA5}">
                      <a16:colId xmlns:a16="http://schemas.microsoft.com/office/drawing/2014/main" val="4154055293"/>
                    </a:ext>
                  </a:extLst>
                </a:gridCol>
                <a:gridCol w="1511567">
                  <a:extLst>
                    <a:ext uri="{9D8B030D-6E8A-4147-A177-3AD203B41FA5}">
                      <a16:colId xmlns:a16="http://schemas.microsoft.com/office/drawing/2014/main" val="598770486"/>
                    </a:ext>
                  </a:extLst>
                </a:gridCol>
                <a:gridCol w="490331">
                  <a:extLst>
                    <a:ext uri="{9D8B030D-6E8A-4147-A177-3AD203B41FA5}">
                      <a16:colId xmlns:a16="http://schemas.microsoft.com/office/drawing/2014/main" val="1385504674"/>
                    </a:ext>
                  </a:extLst>
                </a:gridCol>
                <a:gridCol w="1510746">
                  <a:extLst>
                    <a:ext uri="{9D8B030D-6E8A-4147-A177-3AD203B41FA5}">
                      <a16:colId xmlns:a16="http://schemas.microsoft.com/office/drawing/2014/main" val="3388410697"/>
                    </a:ext>
                  </a:extLst>
                </a:gridCol>
              </a:tblGrid>
              <a:tr h="406092">
                <a:tc>
                  <a:txBody>
                    <a:bodyPr/>
                    <a:lstStyle/>
                    <a:p>
                      <a:pPr marL="180340" indent="-157480" algn="ctr">
                        <a:lnSpc>
                          <a:spcPct val="90000"/>
                        </a:lnSpc>
                      </a:pPr>
                      <a:r>
                        <a:rPr lang="en-US" sz="1400" dirty="0" err="1">
                          <a:effectLst/>
                        </a:rPr>
                        <a:t>Uraian</a:t>
                      </a:r>
                      <a:endParaRPr lang="id-ID" sz="12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3" marR="60313" marT="0" marB="0" anchor="ctr"/>
                </a:tc>
                <a:tc>
                  <a:txBody>
                    <a:bodyPr/>
                    <a:lstStyle/>
                    <a:p>
                      <a:pPr marL="180340" indent="-158115" algn="ctr">
                        <a:lnSpc>
                          <a:spcPct val="90000"/>
                        </a:lnSpc>
                      </a:pPr>
                      <a:r>
                        <a:rPr lang="en-US" sz="1400" dirty="0" err="1">
                          <a:effectLst/>
                        </a:rPr>
                        <a:t>Minggu</a:t>
                      </a:r>
                      <a:r>
                        <a:rPr lang="en-US" sz="1400" dirty="0">
                          <a:effectLst/>
                        </a:rPr>
                        <a:t> Lalu </a:t>
                      </a:r>
                      <a:endParaRPr lang="id-ID" sz="1200" dirty="0">
                        <a:effectLst/>
                      </a:endParaRPr>
                    </a:p>
                    <a:p>
                      <a:pPr marL="180340" indent="-158115" algn="ctr">
                        <a:lnSpc>
                          <a:spcPct val="90000"/>
                        </a:lnSpc>
                      </a:pPr>
                      <a:r>
                        <a:rPr lang="en-US" sz="1400" dirty="0">
                          <a:effectLst/>
                        </a:rPr>
                        <a:t>12 Jan 2025</a:t>
                      </a:r>
                      <a:endParaRPr lang="id-ID" sz="12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3" marR="60313" marT="0" marB="0" anchor="ctr"/>
                </a:tc>
                <a:tc gridSpan="2">
                  <a:txBody>
                    <a:bodyPr/>
                    <a:lstStyle/>
                    <a:p>
                      <a:pPr marL="199390" indent="-438150" algn="ctr">
                        <a:lnSpc>
                          <a:spcPct val="90000"/>
                        </a:lnSpc>
                      </a:pPr>
                      <a:r>
                        <a:rPr lang="en-US" sz="1400" dirty="0">
                          <a:effectLst/>
                        </a:rPr>
                        <a:t>19 Jan 2025</a:t>
                      </a:r>
                      <a:endParaRPr lang="id-ID" sz="12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3" marR="60313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367447"/>
                  </a:ext>
                </a:extLst>
              </a:tr>
              <a:tr h="2320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Saldo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Panita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Pembangunan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WJ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12/01/2025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 162.519.993,-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26239400"/>
                  </a:ext>
                </a:extLst>
              </a:tr>
              <a:tr h="2320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Toktok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Ripe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2768268"/>
                  </a:ext>
                </a:extLst>
              </a:tr>
              <a:tr h="2320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 St. H.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Pasaribu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B.Sc./R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Turnip,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A.Md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.; 11.01.25; 2024; Cash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ctr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r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600.000,-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6007738"/>
                  </a:ext>
                </a:extLst>
              </a:tr>
              <a:tr h="2320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2.</a:t>
                      </a: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Ir. R. Hutahaean/E br Pasaribu</a:t>
                      </a: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12.01.25; 2025; Cash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ctr">
                        <a:lnSpc>
                          <a:spcPct val="9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r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600.000,-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4831638"/>
                  </a:ext>
                </a:extLst>
              </a:tr>
              <a:tr h="2320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3. Ny. P.R.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Sagala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Simarmata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12.01.25; 2024-2025; Cash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ctr">
                        <a:lnSpc>
                          <a:spcPct val="9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r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1.200.000,-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3451768"/>
                  </a:ext>
                </a:extLst>
              </a:tr>
              <a:tr h="2320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4.</a:t>
                      </a: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Ny. G. Tambunan br Silitonga</a:t>
                      </a: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12.01.25; 2025; Cash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ctr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r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600.000,-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1982908"/>
                  </a:ext>
                </a:extLst>
              </a:tr>
              <a:tr h="2320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5. Ny. St. R.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Sihotang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Pasaribu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12.01.25; 2025; Cash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ctr">
                        <a:lnSpc>
                          <a:spcPct val="9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r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600.000,-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8944665"/>
                  </a:ext>
                </a:extLst>
              </a:tr>
              <a:tr h="2320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6. Ir. H. 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Marpaung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/S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Sirait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12.01.25; 2025; Cash 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ctr">
                        <a:lnSpc>
                          <a:spcPct val="9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r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600.000,-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2939498"/>
                  </a:ext>
                </a:extLst>
              </a:tr>
              <a:tr h="2320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7. St. Ny.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D.M.S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Simanjuntak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Siagian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17.01.25; Cash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ctr">
                        <a:lnSpc>
                          <a:spcPct val="9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r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600.000,-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0956362"/>
                  </a:ext>
                </a:extLst>
              </a:tr>
              <a:tr h="2320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Donasi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janji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Iman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r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r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9421061"/>
                  </a:ext>
                </a:extLst>
              </a:tr>
              <a:tr h="35591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90000"/>
                        </a:lnSpc>
                        <a:buFont typeface="+mj-lt"/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Sumbangan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Pembangunan NN; 12.01.25; Cash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ctr">
                        <a:lnSpc>
                          <a:spcPct val="9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50.000,-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1633066"/>
                  </a:ext>
                </a:extLst>
              </a:tr>
              <a:tr h="23205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90000"/>
                        </a:lnSpc>
                        <a:buFont typeface="+mj-lt"/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Sumbangan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Pembangunan NN; 12.01.25; Cash 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ctr">
                        <a:lnSpc>
                          <a:spcPct val="90000"/>
                        </a:lnSpc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r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1.000.000,-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1979185"/>
                  </a:ext>
                </a:extLst>
              </a:tr>
              <a:tr h="46410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90000"/>
                        </a:lnSpc>
                        <a:buFont typeface="+mj-lt"/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Sumbangan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Pembangunan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Letkol.CPM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T.P.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Hutabarat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ST/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B.P.N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Simangunsong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13.01.25; Cash 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ctr">
                        <a:lnSpc>
                          <a:spcPct val="90000"/>
                        </a:lnSpc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r"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1.000.000,-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5020071"/>
                  </a:ext>
                </a:extLst>
              </a:tr>
              <a:tr h="23205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90000"/>
                        </a:lnSpc>
                        <a:buFont typeface="+mj-lt"/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 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ctr">
                        <a:lnSpc>
                          <a:spcPct val="90000"/>
                        </a:lnSpc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r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2849071"/>
                  </a:ext>
                </a:extLst>
              </a:tr>
              <a:tr h="464105">
                <a:tc>
                  <a:txBody>
                    <a:bodyPr/>
                    <a:lstStyle/>
                    <a:p>
                      <a:pPr marL="202565" indent="-202565">
                        <a:lnSpc>
                          <a:spcPct val="90000"/>
                        </a:lnSpc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Saldo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 19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Januari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2025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91465" indent="-347980" algn="r">
                        <a:lnSpc>
                          <a:spcPct val="90000"/>
                        </a:lnSpc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</a:t>
                      </a:r>
                      <a:endParaRPr lang="id-ID" sz="1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347980" algn="r">
                        <a:lnSpc>
                          <a:spcPct val="90000"/>
                        </a:lnSpc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169.369.993,-</a:t>
                      </a:r>
                      <a:endParaRPr lang="id-ID" sz="1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534692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76795"/>
            <a:ext cx="10018713" cy="473411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</a:br>
            <a:br>
              <a:rPr lang="en-US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</a:br>
            <a:r>
              <a:rPr lang="en-US" sz="31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LAPORAN</a:t>
            </a:r>
            <a:r>
              <a:rPr lang="en-US" sz="31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1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KEGIATAN</a:t>
            </a:r>
            <a:r>
              <a:rPr lang="en-US" sz="31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1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PENGADAAN</a:t>
            </a:r>
            <a:r>
              <a:rPr lang="en-US" sz="31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SOUND SYSTEM</a:t>
            </a:r>
            <a:br>
              <a:rPr lang="id-ID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d-ID" sz="7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FECE6D-8DCD-4957-A650-A3513B381C84}"/>
              </a:ext>
            </a:extLst>
          </p:cNvPr>
          <p:cNvSpPr txBox="1"/>
          <p:nvPr/>
        </p:nvSpPr>
        <p:spPr>
          <a:xfrm>
            <a:off x="1106622" y="955965"/>
            <a:ext cx="10396402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340" algn="ctr">
              <a:lnSpc>
                <a:spcPct val="90000"/>
              </a:lnSpc>
            </a:pP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rapat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majelis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diputuskan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melaksanakan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pengadaan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Pergantian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Total) Sound System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Gereja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Total Nilai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Pengadaan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direncanakan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sebesar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80340" algn="ctr"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 373.950.000,-</a:t>
            </a:r>
            <a:r>
              <a:rPr lang="en-US" sz="24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update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kegiatan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Pengadaan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Sound System:</a:t>
            </a:r>
            <a:endParaRPr lang="id-ID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CF7A45-5159-48A2-BA0E-17CD14A4F559}"/>
              </a:ext>
            </a:extLst>
          </p:cNvPr>
          <p:cNvSpPr txBox="1"/>
          <p:nvPr/>
        </p:nvSpPr>
        <p:spPr>
          <a:xfrm>
            <a:off x="1302127" y="5122670"/>
            <a:ext cx="100053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mendoakan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mendukung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kegiatan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Tuhan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memperlengkapi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Gereja</a:t>
            </a:r>
            <a:r>
              <a:rPr lang="en-US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-Nya</a:t>
            </a:r>
            <a:endParaRPr lang="id-ID" sz="24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3CACDA3-0D06-4B9B-ACE7-F3F000C54B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302647"/>
              </p:ext>
            </p:extLst>
          </p:nvPr>
        </p:nvGraphicFramePr>
        <p:xfrm>
          <a:off x="1392865" y="2251253"/>
          <a:ext cx="10292316" cy="24058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87298">
                  <a:extLst>
                    <a:ext uri="{9D8B030D-6E8A-4147-A177-3AD203B41FA5}">
                      <a16:colId xmlns:a16="http://schemas.microsoft.com/office/drawing/2014/main" val="1644927471"/>
                    </a:ext>
                  </a:extLst>
                </a:gridCol>
                <a:gridCol w="2020140">
                  <a:extLst>
                    <a:ext uri="{9D8B030D-6E8A-4147-A177-3AD203B41FA5}">
                      <a16:colId xmlns:a16="http://schemas.microsoft.com/office/drawing/2014/main" val="1705698723"/>
                    </a:ext>
                  </a:extLst>
                </a:gridCol>
                <a:gridCol w="1884878">
                  <a:extLst>
                    <a:ext uri="{9D8B030D-6E8A-4147-A177-3AD203B41FA5}">
                      <a16:colId xmlns:a16="http://schemas.microsoft.com/office/drawing/2014/main" val="2665831362"/>
                    </a:ext>
                  </a:extLst>
                </a:gridCol>
              </a:tblGrid>
              <a:tr h="879775">
                <a:tc>
                  <a:txBody>
                    <a:bodyPr/>
                    <a:lstStyle/>
                    <a:p>
                      <a:pPr marL="180340" algn="ctr">
                        <a:lnSpc>
                          <a:spcPct val="90000"/>
                        </a:lnSpc>
                      </a:pPr>
                      <a:r>
                        <a:rPr lang="id-ID" sz="2400" dirty="0">
                          <a:effectLst/>
                        </a:rPr>
                        <a:t>Keterangan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indent="-154940" algn="ctr">
                        <a:lnSpc>
                          <a:spcPct val="90000"/>
                        </a:lnSpc>
                      </a:pPr>
                      <a:r>
                        <a:rPr lang="id-ID" sz="2400" dirty="0">
                          <a:effectLst/>
                        </a:rPr>
                        <a:t>Pengeluaran (Rp)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indent="-103505" algn="ctr">
                        <a:lnSpc>
                          <a:spcPct val="90000"/>
                        </a:lnSpc>
                      </a:pPr>
                      <a:r>
                        <a:rPr lang="id-ID" sz="2400">
                          <a:effectLst/>
                        </a:rPr>
                        <a:t>Pemasukan (Rp)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9946512"/>
                  </a:ext>
                </a:extLst>
              </a:tr>
              <a:tr h="543072">
                <a:tc>
                  <a:txBody>
                    <a:bodyPr/>
                    <a:lstStyle/>
                    <a:p>
                      <a:pPr marL="180340" indent="-157480">
                        <a:lnSpc>
                          <a:spcPct val="90000"/>
                        </a:lnSpc>
                      </a:pPr>
                      <a:r>
                        <a:rPr lang="id-ID" sz="2400" dirty="0">
                          <a:effectLst/>
                        </a:rPr>
                        <a:t>Saldo Minggu Lalu </a:t>
                      </a:r>
                      <a:r>
                        <a:rPr lang="en-US" sz="2400" dirty="0">
                          <a:effectLst/>
                        </a:rPr>
                        <a:t>(</a:t>
                      </a:r>
                      <a:r>
                        <a:rPr lang="en-US" sz="2400" dirty="0" err="1">
                          <a:effectLst/>
                        </a:rPr>
                        <a:t>WJ</a:t>
                      </a:r>
                      <a:r>
                        <a:rPr lang="en-US" sz="2400" dirty="0">
                          <a:effectLst/>
                        </a:rPr>
                        <a:t> 12 </a:t>
                      </a:r>
                      <a:r>
                        <a:rPr lang="en-US" sz="2400" dirty="0" err="1">
                          <a:effectLst/>
                        </a:rPr>
                        <a:t>Januari</a:t>
                      </a:r>
                      <a:r>
                        <a:rPr lang="en-US" sz="2400" dirty="0">
                          <a:effectLst/>
                        </a:rPr>
                        <a:t> 2025)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id-ID" sz="2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r">
                        <a:lnSpc>
                          <a:spcPct val="90000"/>
                        </a:lnSpc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r>
                        <a:rPr lang="id-ID" sz="2400" dirty="0">
                          <a:effectLst/>
                        </a:rPr>
                        <a:t>.</a:t>
                      </a:r>
                      <a:r>
                        <a:rPr lang="en-US" sz="2400" dirty="0">
                          <a:effectLst/>
                        </a:rPr>
                        <a:t>1</a:t>
                      </a:r>
                      <a:r>
                        <a:rPr lang="id-ID" sz="2400" dirty="0">
                          <a:effectLst/>
                        </a:rPr>
                        <a:t>91.</a:t>
                      </a:r>
                      <a:r>
                        <a:rPr lang="en-US" sz="2400" dirty="0">
                          <a:effectLst/>
                        </a:rPr>
                        <a:t>8</a:t>
                      </a:r>
                      <a:r>
                        <a:rPr lang="id-ID" sz="2400" dirty="0">
                          <a:effectLst/>
                        </a:rPr>
                        <a:t>00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7515377"/>
                  </a:ext>
                </a:extLst>
              </a:tr>
              <a:tr h="439888">
                <a:tc>
                  <a:txBody>
                    <a:bodyPr/>
                    <a:lstStyle/>
                    <a:p>
                      <a:pPr marL="180340" indent="-157480">
                        <a:lnSpc>
                          <a:spcPct val="90000"/>
                        </a:lnSpc>
                      </a:pP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r">
                        <a:lnSpc>
                          <a:spcPct val="90000"/>
                        </a:lnSpc>
                      </a:pPr>
                      <a:r>
                        <a:rPr lang="id-ID" sz="2400">
                          <a:effectLst/>
                        </a:rPr>
                        <a:t> 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r">
                        <a:lnSpc>
                          <a:spcPct val="90000"/>
                        </a:lnSpc>
                      </a:pP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7011217"/>
                  </a:ext>
                </a:extLst>
              </a:tr>
              <a:tr h="543072">
                <a:tc>
                  <a:txBody>
                    <a:bodyPr/>
                    <a:lstStyle/>
                    <a:p>
                      <a:pPr marL="180340" indent="-157480">
                        <a:lnSpc>
                          <a:spcPct val="90000"/>
                        </a:lnSpc>
                      </a:pPr>
                      <a:r>
                        <a:rPr lang="id-ID" sz="2400" dirty="0">
                          <a:effectLst/>
                        </a:rPr>
                        <a:t>Saldo Minggu Ini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en-US" sz="2400" dirty="0" err="1">
                          <a:effectLst/>
                        </a:rPr>
                        <a:t>WJ</a:t>
                      </a:r>
                      <a:r>
                        <a:rPr lang="en-US" sz="2400" dirty="0">
                          <a:effectLst/>
                        </a:rPr>
                        <a:t> 19 </a:t>
                      </a:r>
                      <a:r>
                        <a:rPr lang="en-US" sz="2400" dirty="0" err="1">
                          <a:effectLst/>
                        </a:rPr>
                        <a:t>Januari</a:t>
                      </a:r>
                      <a:r>
                        <a:rPr lang="en-US" sz="2400" dirty="0">
                          <a:effectLst/>
                        </a:rPr>
                        <a:t> 2025)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id-ID" sz="28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r">
                        <a:lnSpc>
                          <a:spcPct val="90000"/>
                        </a:lnSpc>
                      </a:pPr>
                      <a:r>
                        <a:rPr lang="id-ID" sz="2400" dirty="0">
                          <a:effectLst/>
                        </a:rPr>
                        <a:t>3.</a:t>
                      </a:r>
                      <a:r>
                        <a:rPr lang="en-US" sz="2400" dirty="0">
                          <a:effectLst/>
                        </a:rPr>
                        <a:t>1</a:t>
                      </a:r>
                      <a:r>
                        <a:rPr lang="id-ID" sz="2400" dirty="0">
                          <a:effectLst/>
                        </a:rPr>
                        <a:t>91.</a:t>
                      </a:r>
                      <a:r>
                        <a:rPr lang="en-US" sz="2400" dirty="0">
                          <a:effectLst/>
                        </a:rPr>
                        <a:t>8</a:t>
                      </a:r>
                      <a:r>
                        <a:rPr lang="id-ID" sz="2400" dirty="0">
                          <a:effectLst/>
                        </a:rPr>
                        <a:t>00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08254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5913" y="580786"/>
            <a:ext cx="8872537" cy="109085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effectLst/>
                <a:latin typeface="Lucida Calligraphy" panose="03010101010101010101" pitchFamily="66" charset="0"/>
                <a:ea typeface="Calibri" panose="020F0502020204030204" pitchFamily="34" charset="0"/>
                <a:cs typeface="Calibri" panose="020F0502020204030204" pitchFamily="34" charset="0"/>
              </a:rPr>
              <a:t>NAMA, ARTI, DAN </a:t>
            </a:r>
            <a:r>
              <a:rPr lang="en-US" sz="3200" b="1" dirty="0" err="1">
                <a:effectLst/>
                <a:latin typeface="Lucida Calligraphy" panose="03010101010101010101" pitchFamily="66" charset="0"/>
                <a:ea typeface="Calibri" panose="020F0502020204030204" pitchFamily="34" charset="0"/>
                <a:cs typeface="Calibri" panose="020F0502020204030204" pitchFamily="34" charset="0"/>
              </a:rPr>
              <a:t>TOPIK</a:t>
            </a:r>
            <a:br>
              <a:rPr lang="en-US" sz="3200" b="1" dirty="0">
                <a:effectLst/>
                <a:latin typeface="Lucida Calligraphy" panose="03010101010101010101" pitchFamily="66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effectLst/>
                <a:latin typeface="Lucida Calligraphy" panose="03010101010101010101" pitchFamily="66" charset="0"/>
                <a:ea typeface="Calibri" panose="020F0502020204030204" pitchFamily="34" charset="0"/>
                <a:cs typeface="Calibri" panose="020F0502020204030204" pitchFamily="34" charset="0"/>
              </a:rPr>
              <a:t>Minggu</a:t>
            </a:r>
            <a:r>
              <a:rPr lang="en-US" sz="3200" b="1" dirty="0">
                <a:effectLst/>
                <a:latin typeface="Lucida Calligraphy" panose="03010101010101010101" pitchFamily="66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>
                <a:latin typeface="Lucida Calligraphy" panose="03010101010101010101" pitchFamily="66" charset="0"/>
                <a:ea typeface="Calibri" panose="020F0502020204030204" pitchFamily="34" charset="0"/>
                <a:cs typeface="Calibri" panose="020F0502020204030204" pitchFamily="34" charset="0"/>
              </a:rPr>
              <a:t>19</a:t>
            </a:r>
            <a:r>
              <a:rPr lang="en-US" sz="3200" b="1" dirty="0">
                <a:effectLst/>
                <a:latin typeface="Lucida Calligraphy" panose="03010101010101010101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Lucida Calligraphy" panose="03010101010101010101" pitchFamily="66" charset="0"/>
                <a:ea typeface="Calibri" panose="020F0502020204030204" pitchFamily="34" charset="0"/>
                <a:cs typeface="Calibri" panose="020F0502020204030204" pitchFamily="34" charset="0"/>
              </a:rPr>
              <a:t>Januari</a:t>
            </a:r>
            <a:r>
              <a:rPr lang="en-US" sz="3200" b="1" dirty="0">
                <a:effectLst/>
                <a:latin typeface="Lucida Calligraphy" panose="03010101010101010101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2025</a:t>
            </a:r>
            <a:endParaRPr lang="id-ID" sz="4800" dirty="0">
              <a:solidFill>
                <a:srgbClr val="7030A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2750" y="1807302"/>
            <a:ext cx="11218862" cy="4673011"/>
          </a:xfrm>
        </p:spPr>
        <p:txBody>
          <a:bodyPr>
            <a:normAutofit fontScale="60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id-ID" sz="5900" b="1" dirty="0">
                <a:solidFill>
                  <a:srgbClr val="00B05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Minggu</a:t>
            </a:r>
            <a:r>
              <a:rPr lang="en-US" sz="5900" b="1" dirty="0">
                <a:solidFill>
                  <a:srgbClr val="00B05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II Dung </a:t>
            </a:r>
            <a:r>
              <a:rPr lang="en-US" sz="5900" b="1" dirty="0" err="1">
                <a:solidFill>
                  <a:srgbClr val="00B05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Ephipanias</a:t>
            </a:r>
            <a:endParaRPr lang="en-US" sz="5900" b="1" dirty="0">
              <a:solidFill>
                <a:srgbClr val="00B050"/>
              </a:solidFill>
              <a:latin typeface="Georgia" panose="020405020504050203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id-ID" sz="6400" b="1" dirty="0">
                <a:solidFill>
                  <a:schemeClr val="accent5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Topik: 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6700" b="1" dirty="0" err="1">
                <a:solidFill>
                  <a:srgbClr val="7030A0"/>
                </a:solidFill>
                <a:latin typeface="Footlight MT Light" panose="0204060206030A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Bangsa-bangsa</a:t>
            </a:r>
            <a:r>
              <a:rPr lang="en-US" sz="6700" b="1" dirty="0">
                <a:solidFill>
                  <a:srgbClr val="7030A0"/>
                </a:solidFill>
                <a:latin typeface="Footlight MT Light" panose="0204060206030A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700" b="1" dirty="0" err="1">
                <a:solidFill>
                  <a:srgbClr val="7030A0"/>
                </a:solidFill>
                <a:latin typeface="Footlight MT Light" panose="0204060206030A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Melihat</a:t>
            </a:r>
            <a:r>
              <a:rPr lang="en-US" sz="6700" b="1" dirty="0">
                <a:solidFill>
                  <a:srgbClr val="7030A0"/>
                </a:solidFill>
                <a:latin typeface="Footlight MT Light" panose="0204060206030A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700" b="1" dirty="0" err="1">
                <a:solidFill>
                  <a:srgbClr val="7030A0"/>
                </a:solidFill>
                <a:latin typeface="Footlight MT Light" panose="0204060206030A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Kebenaran</a:t>
            </a:r>
            <a:r>
              <a:rPr lang="en-US" sz="6700" b="1" dirty="0">
                <a:solidFill>
                  <a:srgbClr val="7030A0"/>
                </a:solidFill>
                <a:latin typeface="Footlight MT Light" panose="0204060206030A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6700" b="1" dirty="0" err="1">
                <a:solidFill>
                  <a:srgbClr val="7030A0"/>
                </a:solidFill>
                <a:latin typeface="Footlight MT Light" panose="0204060206030A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Kemuliaan</a:t>
            </a:r>
            <a:r>
              <a:rPr lang="en-US" sz="6700" b="1" dirty="0">
                <a:solidFill>
                  <a:srgbClr val="7030A0"/>
                </a:solidFill>
                <a:latin typeface="Footlight MT Light" panose="0204060206030A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700" b="1" dirty="0" err="1">
                <a:solidFill>
                  <a:srgbClr val="7030A0"/>
                </a:solidFill>
                <a:latin typeface="Footlight MT Light" panose="0204060206030A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Tuhan</a:t>
            </a:r>
            <a:endParaRPr lang="sv-SE" sz="6700" b="1" dirty="0">
              <a:solidFill>
                <a:srgbClr val="7030A0"/>
              </a:solidFill>
              <a:effectLst/>
              <a:latin typeface="Footlight MT Light" panose="0204060206030A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7100" b="1" dirty="0" err="1">
                <a:solidFill>
                  <a:srgbClr val="990099"/>
                </a:solidFill>
                <a:latin typeface="Harrington" panose="04040505050A02020702" pitchFamily="82" charset="0"/>
              </a:rPr>
              <a:t>Saluhut</a:t>
            </a:r>
            <a:r>
              <a:rPr lang="en-US" sz="7100" b="1" dirty="0">
                <a:solidFill>
                  <a:srgbClr val="990099"/>
                </a:solidFill>
                <a:latin typeface="Harrington" panose="04040505050A02020702" pitchFamily="82" charset="0"/>
              </a:rPr>
              <a:t> </a:t>
            </a:r>
            <a:r>
              <a:rPr lang="en-US" sz="7100" b="1" dirty="0" err="1">
                <a:solidFill>
                  <a:srgbClr val="990099"/>
                </a:solidFill>
                <a:latin typeface="Harrington" panose="04040505050A02020702" pitchFamily="82" charset="0"/>
              </a:rPr>
              <a:t>Bangso</a:t>
            </a:r>
            <a:r>
              <a:rPr lang="en-US" sz="7100" b="1" dirty="0">
                <a:solidFill>
                  <a:srgbClr val="990099"/>
                </a:solidFill>
                <a:latin typeface="Harrington" panose="04040505050A02020702" pitchFamily="82" charset="0"/>
              </a:rPr>
              <a:t> </a:t>
            </a:r>
            <a:r>
              <a:rPr lang="en-US" sz="7100" b="1" dirty="0" err="1">
                <a:solidFill>
                  <a:srgbClr val="990099"/>
                </a:solidFill>
                <a:latin typeface="Harrington" panose="04040505050A02020702" pitchFamily="82" charset="0"/>
              </a:rPr>
              <a:t>Marnida</a:t>
            </a:r>
            <a:r>
              <a:rPr lang="en-US" sz="7100" b="1" dirty="0">
                <a:solidFill>
                  <a:srgbClr val="990099"/>
                </a:solidFill>
                <a:latin typeface="Harrington" panose="04040505050A02020702" pitchFamily="82" charset="0"/>
              </a:rPr>
              <a:t> </a:t>
            </a:r>
            <a:r>
              <a:rPr lang="en-US" sz="7100" b="1" dirty="0" err="1">
                <a:solidFill>
                  <a:srgbClr val="990099"/>
                </a:solidFill>
                <a:latin typeface="Harrington" panose="04040505050A02020702" pitchFamily="82" charset="0"/>
              </a:rPr>
              <a:t>Hatigoran</a:t>
            </a:r>
            <a:r>
              <a:rPr lang="en-US" sz="7100" b="1" dirty="0">
                <a:solidFill>
                  <a:srgbClr val="990099"/>
                </a:solidFill>
                <a:latin typeface="Harrington" panose="04040505050A02020702" pitchFamily="82" charset="0"/>
              </a:rPr>
              <a:t> </a:t>
            </a:r>
            <a:r>
              <a:rPr lang="en-US" sz="7100" b="1" dirty="0" err="1">
                <a:solidFill>
                  <a:srgbClr val="990099"/>
                </a:solidFill>
                <a:latin typeface="Harrington" panose="04040505050A02020702" pitchFamily="82" charset="0"/>
              </a:rPr>
              <a:t>Dohot</a:t>
            </a:r>
            <a:r>
              <a:rPr lang="en-US" sz="7100" b="1" dirty="0">
                <a:solidFill>
                  <a:srgbClr val="990099"/>
                </a:solidFill>
                <a:latin typeface="Harrington" panose="04040505050A02020702" pitchFamily="82" charset="0"/>
              </a:rPr>
              <a:t> </a:t>
            </a:r>
            <a:r>
              <a:rPr lang="en-US" sz="7100" b="1" dirty="0" err="1">
                <a:solidFill>
                  <a:srgbClr val="990099"/>
                </a:solidFill>
                <a:latin typeface="Harrington" panose="04040505050A02020702" pitchFamily="82" charset="0"/>
              </a:rPr>
              <a:t>Hamuliaon</a:t>
            </a:r>
            <a:r>
              <a:rPr lang="en-US" sz="7100" b="1" dirty="0">
                <a:solidFill>
                  <a:srgbClr val="990099"/>
                </a:solidFill>
                <a:latin typeface="Harrington" panose="04040505050A02020702" pitchFamily="82" charset="0"/>
              </a:rPr>
              <a:t> Ni </a:t>
            </a:r>
            <a:r>
              <a:rPr lang="en-US" sz="7100" b="1" dirty="0" err="1">
                <a:solidFill>
                  <a:srgbClr val="990099"/>
                </a:solidFill>
                <a:latin typeface="Harrington" panose="04040505050A02020702" pitchFamily="82" charset="0"/>
              </a:rPr>
              <a:t>Jahowa</a:t>
            </a:r>
            <a:endParaRPr lang="id-ID" sz="7100" b="1" dirty="0">
              <a:solidFill>
                <a:srgbClr val="990099"/>
              </a:solidFill>
              <a:latin typeface="Harrington" panose="04040505050A02020702" pitchFamily="8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5D1D96-DD50-4790-8C42-C567D1667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6087" y="377687"/>
            <a:ext cx="1247619" cy="132381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085" y="761852"/>
            <a:ext cx="9761537" cy="1517963"/>
          </a:xfrm>
        </p:spPr>
        <p:txBody>
          <a:bodyPr>
            <a:normAutofit/>
          </a:bodyPr>
          <a:lstStyle/>
          <a:p>
            <a:r>
              <a:rPr lang="id-ID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PENERIMAAN PELAYAN GURU SEKOLAH MINGGU</a:t>
            </a:r>
            <a:r>
              <a:rPr lang="en-US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, </a:t>
            </a:r>
            <a:r>
              <a:rPr lang="id-ID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PENDAMPING REMAJA</a:t>
            </a:r>
            <a:r>
              <a:rPr lang="en-US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, TIM MULTIMEDIA, DAN OPERATOR SOUND</a:t>
            </a:r>
            <a:endParaRPr b="1" dirty="0">
              <a:solidFill>
                <a:srgbClr val="00206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2865" y="2411730"/>
            <a:ext cx="10332720" cy="35388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Bagi </a:t>
            </a:r>
            <a:r>
              <a:rPr lang="en-US" sz="40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jemaat</a:t>
            </a:r>
            <a:r>
              <a:rPr lang="en-US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id-ID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yang </a:t>
            </a:r>
            <a:r>
              <a:rPr lang="en-US" sz="40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hendak</a:t>
            </a:r>
            <a:r>
              <a:rPr lang="en-US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id-ID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bergabung </a:t>
            </a:r>
            <a:r>
              <a:rPr lang="en-US" sz="40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jadi</a:t>
            </a:r>
            <a:r>
              <a:rPr lang="en-US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Guru </a:t>
            </a:r>
            <a:r>
              <a:rPr lang="en-US" sz="40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Sekolah</a:t>
            </a:r>
            <a:r>
              <a:rPr lang="en-US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Minggu</a:t>
            </a:r>
            <a:r>
              <a:rPr lang="en-US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, </a:t>
            </a:r>
            <a:r>
              <a:rPr lang="en-US" sz="40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Pendamping</a:t>
            </a:r>
            <a:r>
              <a:rPr lang="en-US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Remaja</a:t>
            </a:r>
            <a:r>
              <a:rPr lang="en-US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, Tim Multimedia, dan Operator Sound </a:t>
            </a:r>
            <a:r>
              <a:rPr lang="id-ID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dapat menghubungi: </a:t>
            </a:r>
            <a:r>
              <a:rPr lang="id-ID" sz="400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Sekretariat Gereja</a:t>
            </a:r>
            <a:r>
              <a:rPr lang="id-ID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TUHAN memberkati dan memperlengkapi gereja-Nya</a:t>
            </a:r>
            <a:endParaRPr sz="72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7" t="19620" r="57876" b="19620"/>
          <a:stretch>
            <a:fillRect/>
          </a:stretch>
        </p:blipFill>
        <p:spPr bwMode="auto">
          <a:xfrm>
            <a:off x="8537771" y="1104678"/>
            <a:ext cx="3965180" cy="5129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100" y="522289"/>
            <a:ext cx="8954748" cy="1085420"/>
          </a:xfrm>
        </p:spPr>
        <p:txBody>
          <a:bodyPr>
            <a:normAutofit/>
          </a:bodyPr>
          <a:lstStyle/>
          <a:p>
            <a:pPr algn="r"/>
            <a:r>
              <a:rPr lang="id-ID" sz="3200" b="1" cap="all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DAFTAR</a:t>
            </a:r>
            <a:r>
              <a:rPr lang="id-ID" sz="3200" b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BERULANG TAHUN KELAHIRAN dan PERNIKAHAN</a:t>
            </a:r>
            <a:endParaRPr lang="id-ID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834323"/>
            <a:ext cx="9134475" cy="4155660"/>
          </a:xfrm>
        </p:spPr>
        <p:txBody>
          <a:bodyPr>
            <a:noAutofit/>
          </a:bodyPr>
          <a:lstStyle/>
          <a:p>
            <a:pPr marL="0" marR="85725" indent="0">
              <a:spcAft>
                <a:spcPts val="0"/>
              </a:spcAft>
              <a:buNone/>
            </a:pPr>
            <a:r>
              <a:rPr lang="de-DE" sz="2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Parhalado HKBP Yogyakarta mengucapkan </a:t>
            </a:r>
            <a:r>
              <a:rPr lang="de-DE" sz="2800" i="1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de-DE" sz="2800" b="1" i="1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Selamat Ulang Tahun</a:t>
            </a:r>
            <a:r>
              <a:rPr lang="de-DE" sz="2800" i="1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de-DE" sz="2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kepada seluruh jemaat yang ber-</a:t>
            </a:r>
            <a:r>
              <a:rPr lang="de-DE" sz="2800" b="1" i="1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Ulang Tahun Kelahira</a:t>
            </a:r>
            <a:r>
              <a:rPr lang="id-ID" sz="2800" b="1" i="1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id-ID" sz="2800" i="1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2800" b="1" i="1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 Pernikahan</a:t>
            </a:r>
            <a:r>
              <a:rPr lang="id-ID" sz="2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</a:t>
            </a:r>
            <a:r>
              <a:rPr lang="de-DE" sz="2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  tanggal  </a:t>
            </a:r>
            <a:r>
              <a:rPr lang="de-DE" sz="2800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</a:t>
            </a:r>
            <a:r>
              <a:rPr lang="de-DE" sz="2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en-US" sz="2800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</a:t>
            </a:r>
            <a:r>
              <a:rPr lang="de-DE" sz="2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Januari </a:t>
            </a:r>
            <a:r>
              <a:rPr lang="id-ID" sz="2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</a:t>
            </a:r>
            <a:r>
              <a:rPr lang="en-US" sz="2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</a:t>
            </a:r>
            <a:endParaRPr lang="id-ID" sz="2800" dirty="0">
              <a:solidFill>
                <a:schemeClr val="tx1"/>
              </a:solidFill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85725" indent="0">
              <a:spcAft>
                <a:spcPts val="0"/>
              </a:spcAft>
              <a:buNone/>
            </a:pPr>
            <a:r>
              <a:rPr lang="en-US" sz="2800" b="1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Firman</a:t>
            </a:r>
            <a:r>
              <a:rPr lang="en-US" sz="28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Tuhan</a:t>
            </a:r>
            <a:r>
              <a:rPr lang="en-US" sz="28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8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800" b="1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berulang</a:t>
            </a:r>
            <a:r>
              <a:rPr lang="en-US" sz="28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tahun</a:t>
            </a:r>
            <a:r>
              <a:rPr lang="en-US" sz="28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en-US" sz="2000" b="1" i="1" dirty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86360" indent="0" algn="ctr">
              <a:spcAft>
                <a:spcPts val="0"/>
              </a:spcAft>
              <a:buNone/>
            </a:pPr>
            <a:r>
              <a:rPr lang="id-ID" sz="3600" b="1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Mazmur </a:t>
            </a:r>
            <a:r>
              <a:rPr lang="en-US" sz="3600" b="1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62:9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id-ID" sz="2800" b="1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Percayalah kepada-Nya setiap waktu, hai umat, curahkanlah isi hatimu di hadapan-Nya; Allah ialah tempat perlindungan kita. S e l a</a:t>
            </a:r>
            <a:endParaRPr lang="id-ID" b="1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7" t="19620" r="57876" b="19620"/>
          <a:stretch>
            <a:fillRect/>
          </a:stretch>
        </p:blipFill>
        <p:spPr bwMode="auto">
          <a:xfrm>
            <a:off x="8537771" y="1104678"/>
            <a:ext cx="3965180" cy="5129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282" y="624110"/>
            <a:ext cx="9024079" cy="1034569"/>
          </a:xfrm>
        </p:spPr>
        <p:txBody>
          <a:bodyPr>
            <a:normAutofit/>
          </a:bodyPr>
          <a:lstStyle/>
          <a:p>
            <a:pPr algn="l"/>
            <a:r>
              <a:rPr lang="id-ID" sz="2800" b="1" cap="all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Warga jemaat yang sakit </a:t>
            </a:r>
            <a:br>
              <a:rPr lang="en-US" sz="2800" b="1" cap="all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d-ID" sz="2800" b="1" cap="all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 masa pemulihan</a:t>
            </a:r>
            <a:endParaRPr lang="id-ID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8642" y="1913290"/>
            <a:ext cx="9024079" cy="3734015"/>
          </a:xfrm>
        </p:spPr>
        <p:txBody>
          <a:bodyPr>
            <a:normAutofit fontScale="92500"/>
          </a:bodyPr>
          <a:lstStyle/>
          <a:p>
            <a:pPr marL="0" marR="86360" indent="0" algn="just">
              <a:spcAft>
                <a:spcPts val="0"/>
              </a:spcAft>
              <a:buNone/>
            </a:pPr>
            <a:r>
              <a:rPr lang="id-ID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 kita mendoakan: kesembuhan bagi warga jemaat HKBP Yogyakarta, yaitu: (a) </a:t>
            </a:r>
            <a:r>
              <a:rPr lang="id-ID" sz="2800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yang dirawat di rumah sakit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- dan </a:t>
            </a:r>
            <a:r>
              <a:rPr lang="id-ID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 </a:t>
            </a:r>
            <a:r>
              <a:rPr lang="id-ID" sz="2800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Yang dirawat/pemulihan di rumah:</a:t>
            </a:r>
            <a:r>
              <a:rPr lang="id-ID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(1) 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T.P.Silitonga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(2) </a:t>
            </a:r>
            <a:r>
              <a:rPr lang="id-ID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Ir. B.P. Purba; 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(3) Ny.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W.M.P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Gultom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Siregar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(4) 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St. Ny. Dra. R.L.Ch. Malau br Nadeak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(5) Op.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Holong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Sihombing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Hutagaol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(6) R.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Sitinjak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(7) Liana Rosina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Oktaviana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Purba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(8)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Ny.Aritonang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br.Lumban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batu; (9) J. P.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Simarmata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(10) Messi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Sidauruk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(11) Kevin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Panggabean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(12) Ny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Sirta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Marbun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(13) Ny.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Pangaribuan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Pasaribu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(14)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Margareth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Pakpahan</a:t>
            </a:r>
            <a:r>
              <a:rPr lang="en-US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id-ID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TUHAN kiranya memulihkan, menyembuhkan, dan menguatkan</a:t>
            </a:r>
            <a:endParaRPr lang="id-ID" sz="400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7" t="19620" r="57876" b="19620"/>
          <a:stretch>
            <a:fillRect/>
          </a:stretch>
        </p:blipFill>
        <p:spPr bwMode="auto">
          <a:xfrm>
            <a:off x="8537771" y="1104678"/>
            <a:ext cx="3965180" cy="5129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202" y="749670"/>
            <a:ext cx="8588284" cy="710015"/>
          </a:xfrm>
        </p:spPr>
        <p:txBody>
          <a:bodyPr>
            <a:normAutofit/>
          </a:bodyPr>
          <a:lstStyle/>
          <a:p>
            <a:pPr algn="r"/>
            <a:r>
              <a:rPr lang="id-ID" sz="3200" b="1" cap="all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pokok-pokok doa syafaat</a:t>
            </a:r>
            <a:endParaRPr lang="id-ID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15" y="1671862"/>
            <a:ext cx="9670067" cy="4349851"/>
          </a:xfrm>
        </p:spPr>
        <p:txBody>
          <a:bodyPr>
            <a:normAutofit fontScale="92500" lnSpcReduction="10000"/>
          </a:bodyPr>
          <a:lstStyle/>
          <a:p>
            <a:pPr marL="0" marR="86360" indent="0" algn="ctr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Menjalani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melayankan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Transformasi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HKBP 2025-2028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Berubahlah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Pembaharuan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Budimu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(Roma 12:2);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Misi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Pekabaran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Injil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Benua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Afrika;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lembaga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eksekutif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legislatif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yudikatif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lembaga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badan-badan negara agar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berjalan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4 pilar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kebangsaan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Pancasila,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UUD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45,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Bhinneka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Tunggal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Ika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 Negara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Kesatuan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Republik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Indonesia; 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kebebasan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beribadah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mendirikan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ibadah;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Propinsi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Daerah Istimewa Yogyakarta, Kota Yogyakarta;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progres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pembangunan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pastori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HKBP Yogyakarta; para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mahasiswa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seluruh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warga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jemaat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HKBP Yogyakarta;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gerakan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persekutuan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kesaksian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pelayanan</a:t>
            </a:r>
            <a:r>
              <a:rPr lang="en-US" sz="3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HKBP Yogyakarta,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dll</a:t>
            </a:r>
            <a:r>
              <a:rPr lang="id-ID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8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7" t="19620" r="57876" b="19620"/>
          <a:stretch>
            <a:fillRect/>
          </a:stretch>
        </p:blipFill>
        <p:spPr bwMode="auto">
          <a:xfrm>
            <a:off x="8537771" y="1104678"/>
            <a:ext cx="3965180" cy="5129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420" y="775742"/>
            <a:ext cx="10018713" cy="1157990"/>
          </a:xfrm>
        </p:spPr>
        <p:txBody>
          <a:bodyPr>
            <a:normAutofit/>
          </a:bodyPr>
          <a:lstStyle/>
          <a:p>
            <a:r>
              <a:rPr lang="en-US" b="1" cap="all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kebersihan</a:t>
            </a:r>
            <a:r>
              <a:rPr lang="en-US" b="1" cap="all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b="1" cap="all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fasilitas</a:t>
            </a:r>
            <a:r>
              <a:rPr lang="en-US" b="1" cap="all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cap="all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9182" y="1933732"/>
            <a:ext cx="8859187" cy="437837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Dihimbau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kepada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seluruh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jemaat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menjaga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kebersihan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lingkungan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gereja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fasilitas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umum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gereja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membuang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sampah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sembarangan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baik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Rumah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Ibadah dan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lingkungan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gereja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khusus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jemaat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menggunakan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toilet agar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mengikuti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petunjuk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penggunaan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toilet yang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sudah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ditempel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setiap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toilet (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Dilarang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merokok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membuang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sampah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kloset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Demikian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kami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informasikan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perhatian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kita</a:t>
            </a:r>
            <a:r>
              <a:rPr lang="en-US" sz="3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bersama</a:t>
            </a:r>
            <a:r>
              <a:rPr lang="en-US" sz="35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</a:t>
            </a:r>
            <a:endParaRPr lang="id-ID" sz="35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200" y="257287"/>
            <a:ext cx="8589364" cy="667746"/>
          </a:xfrm>
        </p:spPr>
        <p:txBody>
          <a:bodyPr>
            <a:normAutofit fontScale="90000"/>
          </a:bodyPr>
          <a:lstStyle/>
          <a:p>
            <a:r>
              <a:rPr lang="en-US" sz="4000" b="1" cap="all" dirty="0" err="1">
                <a:solidFill>
                  <a:srgbClr val="00206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PERSEMBAHAN</a:t>
            </a:r>
            <a:r>
              <a:rPr lang="id-ID" sz="4000" b="1" cap="all" dirty="0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BUNGA ALTAR</a:t>
            </a:r>
            <a:endParaRPr lang="id-ID" sz="8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939" y="1104677"/>
            <a:ext cx="10774017" cy="5232327"/>
          </a:xfrm>
        </p:spPr>
        <p:txBody>
          <a:bodyPr>
            <a:noAutofit/>
          </a:bodyPr>
          <a:lstStyle/>
          <a:p>
            <a:pPr marL="0" marR="86360" indent="0" algn="ctr">
              <a:spcAft>
                <a:spcPts val="0"/>
              </a:spcAft>
              <a:buNone/>
            </a:pPr>
            <a:r>
              <a:rPr lang="id-ID" sz="4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Penyumbang bunga altar Minggu </a:t>
            </a:r>
            <a:r>
              <a:rPr lang="id-ID" sz="4400" spc="-3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 Januari 2025</a:t>
            </a:r>
            <a:r>
              <a:rPr lang="id-ID" sz="4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yaitu dari </a:t>
            </a:r>
            <a:endParaRPr lang="en-US" sz="44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86360" indent="0" algn="ctr">
              <a:spcAft>
                <a:spcPts val="0"/>
              </a:spcAft>
              <a:buNone/>
            </a:pPr>
            <a:r>
              <a:rPr lang="en-US" sz="4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4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Ny. R. Nainggolan </a:t>
            </a:r>
            <a:r>
              <a:rPr lang="en-US" sz="4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</a:t>
            </a:r>
            <a:r>
              <a:rPr lang="en-US" sz="4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Pakpahan</a:t>
            </a:r>
            <a:r>
              <a:rPr lang="en-US" sz="440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86360" indent="0" algn="ctr">
              <a:spcAft>
                <a:spcPts val="0"/>
              </a:spcAft>
              <a:buNone/>
            </a:pPr>
            <a:r>
              <a:rPr lang="en-US" sz="440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US" sz="4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4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yang berkehendak menjadi donatur bunga altar </a:t>
            </a:r>
            <a:r>
              <a:rPr lang="en-US" sz="4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4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tahun</a:t>
            </a:r>
            <a:r>
              <a:rPr lang="en-US" sz="4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2025 </a:t>
            </a:r>
            <a:r>
              <a:rPr lang="id-ID" sz="4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 menghubungi St. Dra. Ny. R.L.C. Malau br Nadeak dengan No HP: 0813-2873-9880.</a:t>
            </a:r>
            <a:r>
              <a:rPr lang="id-ID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TUHAN memberkati</a:t>
            </a:r>
            <a:r>
              <a:rPr lang="en-US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413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7" t="19620" r="57876" b="19620"/>
          <a:stretch>
            <a:fillRect/>
          </a:stretch>
        </p:blipFill>
        <p:spPr bwMode="auto">
          <a:xfrm>
            <a:off x="8537771" y="1104678"/>
            <a:ext cx="3965180" cy="5129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69677"/>
            <a:ext cx="10515600" cy="992144"/>
          </a:xfrm>
        </p:spPr>
        <p:txBody>
          <a:bodyPr>
            <a:normAutofit/>
          </a:bodyPr>
          <a:lstStyle/>
          <a:p>
            <a:pPr algn="ctr"/>
            <a:r>
              <a:rPr lang="id-ID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WARTA KEUANGAN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MINGGU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INI</a:t>
            </a:r>
            <a:b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d-ID" sz="2800" b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Posisi Keuangan</a:t>
            </a:r>
            <a:endParaRPr lang="id-ID" sz="60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42" y="1815611"/>
            <a:ext cx="10018713" cy="356689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01338320"/>
              </p:ext>
            </p:extLst>
          </p:nvPr>
        </p:nvGraphicFramePr>
        <p:xfrm>
          <a:off x="469900" y="1408430"/>
          <a:ext cx="11283315" cy="515014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76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9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1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2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0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62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70310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3200" dirty="0">
                          <a:effectLst/>
                        </a:rPr>
                        <a:t>Uraian</a:t>
                      </a:r>
                      <a:endParaRPr lang="id-ID" sz="32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800" dirty="0">
                          <a:effectLst/>
                        </a:rPr>
                        <a:t>Jumlah Persembahan 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2400" dirty="0">
                          <a:effectLst/>
                        </a:rPr>
                        <a:t>Huria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800" dirty="0">
                          <a:effectLst/>
                        </a:rPr>
                        <a:t>Sentralisasi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800">
                          <a:effectLst/>
                        </a:rPr>
                        <a:t>Na Mamolus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800">
                          <a:effectLst/>
                        </a:rPr>
                        <a:t> Maranatha 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800">
                          <a:effectLst/>
                        </a:rPr>
                        <a:t> Gepulri 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53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2400" b="1" dirty="0">
                          <a:effectLst/>
                        </a:rPr>
                        <a:t>45%</a:t>
                      </a:r>
                      <a:endParaRPr lang="id-ID" sz="2400" b="1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2400" b="1" dirty="0">
                          <a:effectLst/>
                        </a:rPr>
                        <a:t>55%</a:t>
                      </a:r>
                      <a:endParaRPr lang="id-ID" sz="2400" b="1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9876">
                <a:tc>
                  <a:txBody>
                    <a:bodyPr/>
                    <a:lstStyle/>
                    <a:p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Saldo Awal 11 Januari 2025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154.662.136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58.983.088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(1.417.224)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11.154.300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65.409.663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20.532.309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7890">
                <a:tc>
                  <a:txBody>
                    <a:bodyPr/>
                    <a:lstStyle/>
                    <a:p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Jumlah Penerimaan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29.502.000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10.351.800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12.652.200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4.188.000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870.000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1.440.000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3251">
                <a:tc>
                  <a:txBody>
                    <a:bodyPr/>
                    <a:lstStyle/>
                    <a:p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Jumlah Pengeluaran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34.330.910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18.670.210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13.460.700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2.200.000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584">
                <a:tc>
                  <a:txBody>
                    <a:bodyPr/>
                    <a:lstStyle/>
                    <a:p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Saldo Akhir 17 Januari 2025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149.833.226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50.664.678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(2.225.724)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13.142.300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66.279.663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21.972.309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Picture 6"/>
          <p:cNvPicPr/>
          <p:nvPr/>
        </p:nvPicPr>
        <p:blipFill rotWithShape="1"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7" t="19620" r="57876" b="19620"/>
          <a:stretch>
            <a:fillRect/>
          </a:stretch>
        </p:blipFill>
        <p:spPr bwMode="auto">
          <a:xfrm>
            <a:off x="8537771" y="1104678"/>
            <a:ext cx="3965180" cy="5129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FE29849-B37A-40C9-8148-1A8E695847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81545" y="98578"/>
            <a:ext cx="1247619" cy="1236548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678" y="2153663"/>
            <a:ext cx="10615613" cy="31003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>
                <a:solidFill>
                  <a:schemeClr val="accent6">
                    <a:lumMod val="75000"/>
                  </a:schemeClr>
                </a:solidFill>
                <a:latin typeface="Cooper Black" panose="0208090404030B020404" pitchFamily="18" charset="0"/>
              </a:rPr>
              <a:t>DEMIKIAN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Cooper Black" panose="0208090404030B020404" pitchFamily="18" charset="0"/>
              </a:rPr>
              <a:t> WARTA </a:t>
            </a:r>
            <a:r>
              <a:rPr lang="en-US" sz="4800" dirty="0" err="1">
                <a:solidFill>
                  <a:schemeClr val="accent6">
                    <a:lumMod val="75000"/>
                  </a:schemeClr>
                </a:solidFill>
                <a:latin typeface="Cooper Black" panose="0208090404030B020404" pitchFamily="18" charset="0"/>
              </a:rPr>
              <a:t>MINGGU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Cooper Black" panose="0208090404030B020404" pitchFamily="18" charset="0"/>
              </a:rPr>
              <a:t> </a:t>
            </a:r>
            <a:r>
              <a:rPr lang="en-US" sz="4800" dirty="0" err="1">
                <a:solidFill>
                  <a:schemeClr val="accent6">
                    <a:lumMod val="75000"/>
                  </a:schemeClr>
                </a:solidFill>
                <a:latin typeface="Cooper Black" panose="0208090404030B020404" pitchFamily="18" charset="0"/>
              </a:rPr>
              <a:t>INI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Cooper Black" panose="0208090404030B020404" pitchFamily="18" charset="0"/>
            </a:endParaRPr>
          </a:p>
          <a:p>
            <a:pPr marL="0" indent="0" algn="ctr">
              <a:buNone/>
            </a:pPr>
            <a:r>
              <a:rPr lang="en-US" sz="6000" dirty="0" err="1">
                <a:solidFill>
                  <a:schemeClr val="accent6">
                    <a:lumMod val="75000"/>
                  </a:schemeClr>
                </a:solidFill>
                <a:latin typeface="Cooper Black" panose="0208090404030B020404" pitchFamily="18" charset="0"/>
              </a:rPr>
              <a:t>TUHAN</a:t>
            </a:r>
            <a:r>
              <a:rPr lang="en-US" sz="6000" dirty="0">
                <a:solidFill>
                  <a:schemeClr val="accent6">
                    <a:lumMod val="75000"/>
                  </a:schemeClr>
                </a:solidFill>
                <a:latin typeface="Cooper Black" panose="0208090404030B020404" pitchFamily="18" charset="0"/>
              </a:rPr>
              <a:t> </a:t>
            </a:r>
            <a:r>
              <a:rPr lang="en-US" sz="6000" dirty="0" err="1">
                <a:solidFill>
                  <a:schemeClr val="accent6">
                    <a:lumMod val="75000"/>
                  </a:schemeClr>
                </a:solidFill>
                <a:latin typeface="Cooper Black" panose="0208090404030B020404" pitchFamily="18" charset="0"/>
              </a:rPr>
              <a:t>MEMBERKATI</a:t>
            </a:r>
            <a:endParaRPr lang="id-ID" sz="6000" dirty="0">
              <a:solidFill>
                <a:schemeClr val="accent6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7" t="19620" r="57876" b="19620"/>
          <a:stretch>
            <a:fillRect/>
          </a:stretch>
        </p:blipFill>
        <p:spPr bwMode="auto">
          <a:xfrm>
            <a:off x="355995" y="1139251"/>
            <a:ext cx="3965180" cy="5129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645CE12-2906-4485-A903-EB195A01D9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8497" y="322647"/>
            <a:ext cx="1247619" cy="13238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023" y="495056"/>
            <a:ext cx="10515600" cy="594497"/>
          </a:xfrm>
        </p:spPr>
        <p:txBody>
          <a:bodyPr>
            <a:normAutofit/>
          </a:bodyPr>
          <a:lstStyle/>
          <a:p>
            <a:pPr algn="ctr"/>
            <a:r>
              <a:rPr lang="id-ID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PELAYAN IBADAH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HARI </a:t>
            </a:r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Pukul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06:30</a:t>
            </a:r>
            <a:endParaRPr lang="id-ID" sz="6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868758"/>
              </p:ext>
            </p:extLst>
          </p:nvPr>
        </p:nvGraphicFramePr>
        <p:xfrm>
          <a:off x="1028699" y="1408443"/>
          <a:ext cx="10658475" cy="506339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532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6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17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Pelayan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Pukul 06:30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Khotbah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en-US" sz="24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Pdt. Ucok Fernando Hutasoit, M.Th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Liturgis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P. J. Sinaga, S.T.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Warta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L.M.H. Hutapea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313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Harentaon</a:t>
                      </a:r>
                      <a:endParaRPr lang="id-ID" sz="2000" dirty="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&amp; Kolektan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M. Marpaung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Ir. H.S. Hutapea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T.P. Silitonga, S.H.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83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Song Leader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Mira br Hutabarat; Taruli br Hutabarat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Pemusik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Ny. N. Hutagaol Br Situmeang; Eklesia Br Aritonang; Reynad Simamora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>
                          <a:effectLst/>
                        </a:rPr>
                        <a:t>Op. Slide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Ando Tambunan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9827886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Op. </a:t>
                      </a:r>
                      <a:r>
                        <a:rPr lang="en-US" sz="2400" dirty="0">
                          <a:effectLst/>
                        </a:rPr>
                        <a:t>Sound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Op. Kamera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2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Stefanus Bagas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7" name="Picture 6"/>
          <p:cNvPicPr/>
          <p:nvPr/>
        </p:nvPicPr>
        <p:blipFill rotWithShape="1"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7" t="19620" r="57876" b="19620"/>
          <a:stretch>
            <a:fillRect/>
          </a:stretch>
        </p:blipFill>
        <p:spPr bwMode="auto">
          <a:xfrm>
            <a:off x="8537771" y="1104678"/>
            <a:ext cx="3965180" cy="5129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FCA3163-3067-43CC-965F-E8D752A251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8892" y="130399"/>
            <a:ext cx="1247619" cy="111361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156" y="542625"/>
            <a:ext cx="8911687" cy="661765"/>
          </a:xfrm>
        </p:spPr>
        <p:txBody>
          <a:bodyPr>
            <a:normAutofit/>
          </a:bodyPr>
          <a:lstStyle/>
          <a:p>
            <a:r>
              <a:rPr lang="id-ID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PELAYAN IBADAH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HARI </a:t>
            </a:r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Pukul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09:00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199674"/>
              </p:ext>
            </p:extLst>
          </p:nvPr>
        </p:nvGraphicFramePr>
        <p:xfrm>
          <a:off x="772319" y="1412192"/>
          <a:ext cx="10647362" cy="496206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30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921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Pelayan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Pukul 09:00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Khotbah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4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Pdt. Abner B. Panjaitan, M.Div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Liturgis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Ny. Rosanna Sinaga br Siahaan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Warta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St. Drs. P.S.M. Simanjuntak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667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Harentaon</a:t>
                      </a:r>
                      <a:endParaRPr lang="id-ID" sz="2000" dirty="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&amp; Kolektan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90000"/>
                        </a:lnSpc>
                        <a:tabLst>
                          <a:tab pos="789940" algn="l"/>
                        </a:tabLst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Ir. A.H.M.T. Lumbantobing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90000"/>
                        </a:lnSpc>
                        <a:tabLst>
                          <a:tab pos="789940" algn="l"/>
                        </a:tabLst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Ny. R.A. Pangaribuan br Simanjuntak, M.T.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 H. Limbong, ST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 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Song Leader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Ny. Simatupang br Pandiangan; Taruli br Hutabarat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Pemusik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Ny. N. Hutagaol Br Situmeang; Eklesia Br Aritonang; Reynad Simamora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Op. Slide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Ando Tambunan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Op. Sound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2106587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Op. Kamera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Stefanus Bagas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8" name="Picture 7"/>
          <p:cNvPicPr/>
          <p:nvPr/>
        </p:nvPicPr>
        <p:blipFill rotWithShape="1"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7" t="19620" r="57876" b="19620"/>
          <a:stretch>
            <a:fillRect/>
          </a:stretch>
        </p:blipFill>
        <p:spPr bwMode="auto">
          <a:xfrm>
            <a:off x="8537771" y="1104678"/>
            <a:ext cx="3965180" cy="5129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A3C552F-8FC3-4FCD-9E79-6EAE5F69CD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613" y="88382"/>
            <a:ext cx="1247619" cy="132381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101" y="373318"/>
            <a:ext cx="8911687" cy="967801"/>
          </a:xfrm>
        </p:spPr>
        <p:txBody>
          <a:bodyPr>
            <a:normAutofit/>
          </a:bodyPr>
          <a:lstStyle/>
          <a:p>
            <a:r>
              <a:rPr lang="id-ID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PELAYAN IBADAH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HARI </a:t>
            </a:r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Pukul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15:30</a:t>
            </a:r>
            <a:endParaRPr lang="id-ID" sz="3200" dirty="0"/>
          </a:p>
        </p:txBody>
      </p:sp>
      <p:pic>
        <p:nvPicPr>
          <p:cNvPr id="7" name="Picture 6"/>
          <p:cNvPicPr/>
          <p:nvPr/>
        </p:nvPicPr>
        <p:blipFill rotWithShape="1"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7" t="19620" r="57876" b="19620"/>
          <a:stretch>
            <a:fillRect/>
          </a:stretch>
        </p:blipFill>
        <p:spPr bwMode="auto">
          <a:xfrm>
            <a:off x="8537771" y="1104678"/>
            <a:ext cx="3965180" cy="51292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19D642BB-AF1D-4476-A2A6-9915CF3947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674633"/>
              </p:ext>
            </p:extLst>
          </p:nvPr>
        </p:nvGraphicFramePr>
        <p:xfrm>
          <a:off x="1412576" y="1408443"/>
          <a:ext cx="10018712" cy="4850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537">
                  <a:extLst>
                    <a:ext uri="{9D8B030D-6E8A-4147-A177-3AD203B41FA5}">
                      <a16:colId xmlns:a16="http://schemas.microsoft.com/office/drawing/2014/main" val="3662135524"/>
                    </a:ext>
                  </a:extLst>
                </a:gridCol>
                <a:gridCol w="7694175">
                  <a:extLst>
                    <a:ext uri="{9D8B030D-6E8A-4147-A177-3AD203B41FA5}">
                      <a16:colId xmlns:a16="http://schemas.microsoft.com/office/drawing/2014/main" val="39445172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Pelayan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3600" dirty="0">
                          <a:effectLst/>
                        </a:rPr>
                        <a:t>Pukul 09:00</a:t>
                      </a:r>
                      <a:endParaRPr lang="id-ID" sz="2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4932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Khotbah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2400" b="1" dirty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Pdt. Ucok Fernando Hutasoit, M.Th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4289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Liturgis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400" b="1" dirty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H.R. Tambunan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6917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Warta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2400" b="1" dirty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CSt. I.A. Sinambela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019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Harentaon</a:t>
                      </a:r>
                      <a:endParaRPr lang="id-ID" sz="2000" dirty="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&amp; Kolektan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90000"/>
                        </a:lnSpc>
                        <a:tabLst>
                          <a:tab pos="716915" algn="l"/>
                        </a:tabLst>
                      </a:pPr>
                      <a:r>
                        <a:rPr lang="id-ID" sz="2400" b="1" dirty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 H. Limbong, ST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90000"/>
                        </a:lnSpc>
                        <a:tabLst>
                          <a:tab pos="716915" algn="l"/>
                        </a:tabLst>
                      </a:pPr>
                      <a:r>
                        <a:rPr lang="id-ID" sz="2400" b="1" dirty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H. Pasaribu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tabLst>
                          <a:tab pos="716915" algn="l"/>
                        </a:tabLst>
                      </a:pPr>
                      <a:r>
                        <a:rPr lang="id-ID" sz="2400" b="1" dirty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Ny. D.M.S. Simanjuntak br Siagian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tabLst>
                          <a:tab pos="716915" algn="l"/>
                        </a:tabLst>
                      </a:pPr>
                      <a:r>
                        <a:rPr lang="id-ID" sz="2400" b="1" dirty="0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 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2339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Song Leader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2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Marcella br Pasaribu; Ny. Lubis br Sinamo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9104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Pemusik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2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Ayu Br Pasaribu; Aldi Pasaribu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5188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Op. Slide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2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Yohana Simanjuntak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8513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Op. Sound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6760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Op. Kamera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2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Nico Pangaribuan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817147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62D8830-01E9-4E1A-836A-DC0886C21F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4899" y="84633"/>
            <a:ext cx="1247619" cy="125648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156" y="544823"/>
            <a:ext cx="8911687" cy="698190"/>
          </a:xfrm>
        </p:spPr>
        <p:txBody>
          <a:bodyPr>
            <a:normAutofit/>
          </a:bodyPr>
          <a:lstStyle/>
          <a:p>
            <a:r>
              <a:rPr lang="id-ID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PELAYAN IBADAH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HARI </a:t>
            </a:r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Pukul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17:30</a:t>
            </a:r>
            <a:endParaRPr lang="id-ID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033771"/>
              </p:ext>
            </p:extLst>
          </p:nvPr>
        </p:nvGraphicFramePr>
        <p:xfrm>
          <a:off x="630238" y="1513880"/>
          <a:ext cx="11085512" cy="493436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634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1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97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3200" dirty="0">
                          <a:effectLst/>
                        </a:rPr>
                        <a:t>Pelayan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3200" dirty="0">
                          <a:effectLst/>
                        </a:rPr>
                        <a:t>Pukul 17:30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Khotbah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4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Pdt. Abner B. Panjaitan, M.Div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Liturgis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H.S.L. Simamora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Warta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Drg. Ny. V.I. Tampubolon br Panjaitan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406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Harentaon</a:t>
                      </a:r>
                      <a:endParaRPr lang="id-ID" sz="2400" dirty="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&amp; Kolektan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L. Lumbanraja, S.E.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H. Pasaribu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Ny. D.M.S. Simanjuntak br Siagian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H. Pasaribu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Song Leader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Marcella br Pasaribu; Ny. Lubis br Sinamo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Pemusik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Ayu Br Pasaribu; Aldi Pasaribu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Op. Slide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Yohana Simanjuntak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Op. Sound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26966"/>
                  </a:ext>
                </a:extLst>
              </a:tr>
              <a:tr h="27467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Op. Kamera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Nico Pangaribuan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Picture 5"/>
          <p:cNvPicPr/>
          <p:nvPr/>
        </p:nvPicPr>
        <p:blipFill rotWithShape="1"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7" t="19620" r="57876" b="19620"/>
          <a:stretch>
            <a:fillRect/>
          </a:stretch>
        </p:blipFill>
        <p:spPr bwMode="auto">
          <a:xfrm>
            <a:off x="8537771" y="1104678"/>
            <a:ext cx="3965180" cy="5129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914B74-4BCB-4DEE-B367-F81F94EFA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6572" y="190070"/>
            <a:ext cx="1247619" cy="132381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564" y="366745"/>
            <a:ext cx="10018713" cy="970723"/>
          </a:xfrm>
        </p:spPr>
        <p:txBody>
          <a:bodyPr>
            <a:normAutofit fontScale="90000"/>
          </a:bodyPr>
          <a:lstStyle/>
          <a:p>
            <a:b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3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ATURAN</a:t>
            </a:r>
            <a:r>
              <a:rPr lang="en-US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DOHOT</a:t>
            </a:r>
            <a:r>
              <a:rPr lang="en-US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PERATURAN</a:t>
            </a:r>
            <a:r>
              <a:rPr lang="en-US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HKBP 2002 DUNG </a:t>
            </a:r>
            <a:r>
              <a:rPr lang="en-US" sz="3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AMANDEMEN</a:t>
            </a:r>
            <a:r>
              <a:rPr lang="en-US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PAOPATHON</a:t>
            </a:r>
            <a:b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id-ID" sz="7200" dirty="0">
              <a:solidFill>
                <a:schemeClr val="accent4">
                  <a:lumMod val="75000"/>
                </a:schemeClr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078" y="1483243"/>
            <a:ext cx="9422296" cy="5008012"/>
          </a:xfrm>
        </p:spPr>
        <p:txBody>
          <a:bodyPr>
            <a:normAutofit fontScale="80000" lnSpcReduction="20000"/>
          </a:bodyPr>
          <a:lstStyle/>
          <a:p>
            <a:pPr marL="0" lvl="0" indent="0" algn="just">
              <a:buSzPts val="1050"/>
              <a:buNone/>
            </a:pPr>
            <a:r>
              <a:rPr lang="en-US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BAB III DASAR </a:t>
            </a:r>
            <a:r>
              <a:rPr lang="en-US" sz="2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PASAL</a:t>
            </a:r>
            <a:r>
              <a:rPr lang="en-US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DASAR</a:t>
            </a:r>
            <a:endParaRPr lang="id-ID" sz="27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Dasar HKBP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ialah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Yesus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Kristus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sebagaimana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disaksikan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oleh Kitab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Suci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Perjanjian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Lama dan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Perjanjian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Baru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sumber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kebenaran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ketaatan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Allah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Bapa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Anak, dan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Roh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Kudus, HKBP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menerima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Pancasila dan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UUD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1945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azas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bermasyarakat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berbangsa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bernegara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BAB IV </a:t>
            </a:r>
            <a:r>
              <a:rPr lang="en-US" sz="2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PENGAKUAN</a:t>
            </a:r>
            <a:r>
              <a:rPr lang="en-US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PASAL</a:t>
            </a:r>
            <a:r>
              <a:rPr lang="en-US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en-US" sz="2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PENGAKUAN</a:t>
            </a:r>
            <a:endParaRPr lang="id-ID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Pengajuan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Iman HKBP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lanjutan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pengakuan-pengakuan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sudah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sebelumnya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seperti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Apostolicum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Niceanum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Atanasianum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Melalui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pewartaan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kesaksian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surat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kiriman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kidung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jemaat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liturgi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buku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pelajaran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selalu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kelihatan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jelas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pengakuan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bahwa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Kristuslah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Gereja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Tuhan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segala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tuan.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ketaatan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kepada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Firman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Allah yang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merupakan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sumber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pemberitaan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kepercayaan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gereja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bersaksi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melalui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rapat-rapat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gerejawi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pekerjaan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kehidupan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sehari-hari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bersumber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penyataan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Allah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Tritunggal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yatu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Allah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Bapa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Anak, dan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Roh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Kudus.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Rapat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gereja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jabatan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penggembalaan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pelayanan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gereja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serta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aturan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gereja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semuanya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berdasar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Pengakuan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Iman </a:t>
            </a:r>
            <a:r>
              <a:rPr lang="en-US" sz="27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Gereja</a:t>
            </a:r>
            <a:r>
              <a:rPr lang="en-US" sz="27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7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9651A-A0A0-4EC0-927B-D4EDBEB03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501926"/>
            <a:ext cx="10018713" cy="1129748"/>
          </a:xfrm>
        </p:spPr>
        <p:txBody>
          <a:bodyPr>
            <a:normAutofit fontScale="90000"/>
          </a:bodyPr>
          <a:lstStyle/>
          <a:p>
            <a:r>
              <a:rPr lang="en-US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ATURAN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DOHOT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PERATURAN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HKBP 2002 DUNG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AMANDEMEN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PAOPATHON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9E353-2B46-4173-9B6C-DA268C481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443" y="2047459"/>
            <a:ext cx="10760765" cy="4591879"/>
          </a:xfrm>
        </p:spPr>
        <p:txBody>
          <a:bodyPr>
            <a:normAutofit lnSpcReduction="10000"/>
          </a:bodyPr>
          <a:lstStyle/>
          <a:p>
            <a:pPr marL="180340" algn="just"/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BAB III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DISTRIK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PASAL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DISTRIK</a:t>
            </a:r>
            <a:endParaRPr lang="id-ID" sz="28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/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Majelis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Pekerja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Sinode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Distrik</a:t>
            </a:r>
            <a:endParaRPr lang="id-ID" sz="28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/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Pengertian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Majelis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Pekerja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Sinode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Distrik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para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pekerja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melayani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distrik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melaksanakan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keputusan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Sinode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Agung,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Rapat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Majelis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Pekerja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Sinode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Rapat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Pimpinan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HKBP, dan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Sinode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Distrik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28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/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Anggotanya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Praeses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Bidang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Sekretaris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Distrik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Bendahara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Distrik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Enam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(6)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hingga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sepuluh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(10)  orang yang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dipilih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oleh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Sinode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Distrik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para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Pelayan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Tahbisan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28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/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Periodenya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Empat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tahun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dipilih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dua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kali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berturut-turut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28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6403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7373A-B37D-4076-B4F7-E0054DB1D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494414"/>
            <a:ext cx="10018713" cy="1038445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PISAH-SAMBUT</a:t>
            </a:r>
            <a:r>
              <a:rPr lang="en-US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PRAESES</a:t>
            </a:r>
            <a:r>
              <a:rPr lang="en-US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HKBP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DISTRIK</a:t>
            </a:r>
            <a:r>
              <a:rPr lang="en-US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XVIII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JABARTENGDIY</a:t>
            </a:r>
            <a:endParaRPr lang="id-ID" sz="8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EA9C1-6700-4EAB-8383-6752D6ABB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28800"/>
            <a:ext cx="10018713" cy="43069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Pada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Minggu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Januari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2025 di HKBP Bandung Riau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Martadinata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dilaksanakan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Pisah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Sambut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Praeses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HKBP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Distrik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XVIII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Jabartengdiy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Pdt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Pahala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Sitorus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S.Th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Pdt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Nekson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Simanjuntak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M.Th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mengucapkan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terimakasih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atas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pelayanan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Pdt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Pahala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Sitorus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S.Th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Selamat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melayani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Pdt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Nekson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Simanjuntak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M.Th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Tuhan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memberkati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7200" dirty="0"/>
          </a:p>
        </p:txBody>
      </p:sp>
    </p:spTree>
    <p:extLst>
      <p:ext uri="{BB962C8B-B14F-4D97-AF65-F5344CB8AC3E}">
        <p14:creationId xmlns:p14="http://schemas.microsoft.com/office/powerpoint/2010/main" val="38112985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888*409"/>
  <p:tag name="TABLE_ENDDRAG_RECT" val="37*110*888*40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468</TotalTime>
  <Words>2545</Words>
  <Application>Microsoft Office PowerPoint</Application>
  <PresentationFormat>Widescreen</PresentationFormat>
  <Paragraphs>342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3" baseType="lpstr">
      <vt:lpstr>Arial</vt:lpstr>
      <vt:lpstr>Arial Black</vt:lpstr>
      <vt:lpstr>Arial Narrow</vt:lpstr>
      <vt:lpstr>Book Antiqua</vt:lpstr>
      <vt:lpstr>Bookman Old Style</vt:lpstr>
      <vt:lpstr>Calibri</vt:lpstr>
      <vt:lpstr>Cooper Black</vt:lpstr>
      <vt:lpstr>Corbel</vt:lpstr>
      <vt:lpstr>Footlight MT Light</vt:lpstr>
      <vt:lpstr>Georgia</vt:lpstr>
      <vt:lpstr>Gill Sans MT</vt:lpstr>
      <vt:lpstr>Harrington</vt:lpstr>
      <vt:lpstr>Lucida Calligraphy</vt:lpstr>
      <vt:lpstr>Lucida Handwriting</vt:lpstr>
      <vt:lpstr>Times New Roman</vt:lpstr>
      <vt:lpstr>Parallax</vt:lpstr>
      <vt:lpstr>Warta Jemaat  HKBP Yogyakarta MINGGU II  DUNG EPHIPANIAS   19 Januari 2025</vt:lpstr>
      <vt:lpstr>NAMA, ARTI, DAN TOPIK Minggu, 19 Januari 2025</vt:lpstr>
      <vt:lpstr>PELAYAN IBADAH HARI INI  Pukul 06:30</vt:lpstr>
      <vt:lpstr>PELAYAN IBADAH HARI INI  Pukul 09:00</vt:lpstr>
      <vt:lpstr>PELAYAN IBADAH HARI INI  Pukul 15:30</vt:lpstr>
      <vt:lpstr>PELAYAN IBADAH HARI INI  Pukul 17:30</vt:lpstr>
      <vt:lpstr>   ATURAN DOHOT PERATURAN HKBP 2002 DUNG AMANDEMEN PAOPATHON </vt:lpstr>
      <vt:lpstr>ATURAN DOHOT PERATURAN HKBP 2002 DUNG AMANDEMEN PAOPATHON</vt:lpstr>
      <vt:lpstr>PISAH-SAMBUT PRAESES HKBP DISTRIK XVIII JABARTENGDIY</vt:lpstr>
      <vt:lpstr>PELANTIKAN MPSD HKBP DISTRIK XVIII JABARTENGDIY PERIODE 2024-2028</vt:lpstr>
      <vt:lpstr> RAPAT PANITIA PEMBANGUNAN</vt:lpstr>
      <vt:lpstr>MAMASUHI BAGAS NI PENDETA RESSORT</vt:lpstr>
      <vt:lpstr>KERJA BAKTI/GOTONG ROYONG</vt:lpstr>
      <vt:lpstr>HASIL RAPAT PRA-AUDIT 17 JANUARI 2025</vt:lpstr>
      <vt:lpstr>KATEKISASI MURID SIDI 2024-2025</vt:lpstr>
      <vt:lpstr>  PELEAN TAHUNAN/BULANAN JEMAAT  </vt:lpstr>
      <vt:lpstr>TOKTOK RIPE DAN DONASI PEMBANGUNAN</vt:lpstr>
      <vt:lpstr> PANITIA PEMBANGUNAN </vt:lpstr>
      <vt:lpstr>  LAPORAN KEGIATAN PENGADAAN SOUND SYSTEM </vt:lpstr>
      <vt:lpstr>PENERIMAAN PELAYAN GURU SEKOLAH MINGGU, PENDAMPING REMAJA, TIM MULTIMEDIA, DAN OPERATOR SOUND</vt:lpstr>
      <vt:lpstr>DAFTAR YANG BERULANG TAHUN KELAHIRAN dan PERNIKAHAN</vt:lpstr>
      <vt:lpstr>Warga jemaat yang sakit  dan masa pemulihan</vt:lpstr>
      <vt:lpstr>pokok-pokok doa syafaat</vt:lpstr>
      <vt:lpstr>kebersihan dan fasilitas umum</vt:lpstr>
      <vt:lpstr>PERSEMBAHAN BUNGA ALTAR</vt:lpstr>
      <vt:lpstr>WARTA KEUANGAN MINGGU INI Posisi Keuangan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Warta Jemaat  HKBP Yogyakarta</dc:title>
  <dc:creator>HKBPJOGJA</dc:creator>
  <cp:lastModifiedBy>HKBPJOGJA</cp:lastModifiedBy>
  <cp:revision>961</cp:revision>
  <cp:lastPrinted>2023-03-11T04:51:00Z</cp:lastPrinted>
  <dcterms:created xsi:type="dcterms:W3CDTF">2023-03-09T02:41:00Z</dcterms:created>
  <dcterms:modified xsi:type="dcterms:W3CDTF">2025-01-18T08:04:28Z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B93ADD1332F94790A704F6670C1D3F7B_12</vt:lpwstr>
  </property>
  <property fmtid="{D5CDD505-2E9C-101B-9397-08002B2CF9AE}" pid="3" name="KSOProductBuildVer">
    <vt:lpwstr>1033-12.2.0.17562</vt:lpwstr>
  </property>
</Properties>
</file>